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1"/>
  </p:sldMasterIdLst>
  <p:notesMasterIdLst>
    <p:notesMasterId r:id="rId15"/>
  </p:notesMasterIdLst>
  <p:handoutMasterIdLst>
    <p:handoutMasterId r:id="rId16"/>
  </p:handoutMasterIdLst>
  <p:sldIdLst>
    <p:sldId id="302" r:id="rId2"/>
    <p:sldId id="281" r:id="rId3"/>
    <p:sldId id="303" r:id="rId4"/>
    <p:sldId id="304" r:id="rId5"/>
    <p:sldId id="305" r:id="rId6"/>
    <p:sldId id="306" r:id="rId7"/>
    <p:sldId id="307" r:id="rId8"/>
    <p:sldId id="308" r:id="rId9"/>
    <p:sldId id="309" r:id="rId10"/>
    <p:sldId id="310" r:id="rId11"/>
    <p:sldId id="311" r:id="rId12"/>
    <p:sldId id="312" r:id="rId13"/>
    <p:sldId id="313" r:id="rId14"/>
  </p:sldIdLst>
  <p:sldSz cx="9144000" cy="6858000" type="screen4x3"/>
  <p:notesSz cx="6797675" cy="9926638"/>
  <p:defaultTextStyle>
    <a:defPPr>
      <a:defRPr lang="es-P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A75"/>
    <a:srgbClr val="FFC993"/>
    <a:srgbClr val="FFAD5B"/>
    <a:srgbClr val="FFAE5D"/>
    <a:srgbClr val="E32F11"/>
    <a:srgbClr val="71DAFF"/>
    <a:srgbClr val="85DFFF"/>
    <a:srgbClr val="3FCD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40" autoAdjust="0"/>
    <p:restoredTop sz="94664" autoAdjust="0"/>
  </p:normalViewPr>
  <p:slideViewPr>
    <p:cSldViewPr>
      <p:cViewPr varScale="1">
        <p:scale>
          <a:sx n="69" d="100"/>
          <a:sy n="69" d="100"/>
        </p:scale>
        <p:origin x="-141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s-PE"/>
          </a:p>
        </p:txBody>
      </p:sp>
      <p:sp>
        <p:nvSpPr>
          <p:cNvPr id="3" name="2 Marcador de fecha"/>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387482B5-70ED-4985-9D0B-A54EE31EF3A7}" type="datetimeFigureOut">
              <a:rPr lang="es-PE"/>
              <a:pPr>
                <a:defRPr/>
              </a:pPr>
              <a:t>16/05/2020</a:t>
            </a:fld>
            <a:endParaRPr lang="es-PE"/>
          </a:p>
        </p:txBody>
      </p:sp>
      <p:sp>
        <p:nvSpPr>
          <p:cNvPr id="4" name="3 Marcador de pie de página"/>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pPr>
              <a:defRPr/>
            </a:pPr>
            <a:endParaRPr lang="es-PE"/>
          </a:p>
        </p:txBody>
      </p:sp>
      <p:sp>
        <p:nvSpPr>
          <p:cNvPr id="5" name="4 Marcador de número de diapositiva"/>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pPr>
              <a:defRPr/>
            </a:pPr>
            <a:fld id="{1E138731-65A1-410F-8D86-BE1C13491405}" type="slidenum">
              <a:rPr lang="es-PE"/>
              <a:pPr>
                <a:defRPr/>
              </a:pPr>
              <a:t>‹Nº›</a:t>
            </a:fld>
            <a:endParaRPr lang="es-PE"/>
          </a:p>
        </p:txBody>
      </p:sp>
    </p:spTree>
    <p:extLst>
      <p:ext uri="{BB962C8B-B14F-4D97-AF65-F5344CB8AC3E}">
        <p14:creationId xmlns="" xmlns:p14="http://schemas.microsoft.com/office/powerpoint/2010/main" val="2433391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defRPr>
            </a:lvl1pPr>
          </a:lstStyle>
          <a:p>
            <a:pPr>
              <a:defRPr/>
            </a:pPr>
            <a:endParaRPr lang="es-ES"/>
          </a:p>
        </p:txBody>
      </p:sp>
      <p:sp>
        <p:nvSpPr>
          <p:cNvPr id="3" name="2 Marcador de fecha"/>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atin typeface="Arial" charset="0"/>
              </a:defRPr>
            </a:lvl1pPr>
          </a:lstStyle>
          <a:p>
            <a:pPr>
              <a:defRPr/>
            </a:pPr>
            <a:fld id="{B496C460-4828-4DFC-8DD2-00D2326F21F3}" type="datetimeFigureOut">
              <a:rPr lang="es-ES"/>
              <a:pPr>
                <a:defRPr/>
              </a:pPr>
              <a:t>16/05/2020</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atin typeface="Arial" charset="0"/>
              </a:defRPr>
            </a:lvl1pPr>
          </a:lstStyle>
          <a:p>
            <a:pPr>
              <a:defRPr/>
            </a:pPr>
            <a:endParaRPr lang="es-ES"/>
          </a:p>
        </p:txBody>
      </p:sp>
      <p:sp>
        <p:nvSpPr>
          <p:cNvPr id="7" name="6 Marcador de número de diapositiva"/>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atin typeface="Arial" charset="0"/>
              </a:defRPr>
            </a:lvl1pPr>
          </a:lstStyle>
          <a:p>
            <a:pPr>
              <a:defRPr/>
            </a:pPr>
            <a:fld id="{D0F104E5-A8F4-46CF-A5FF-00FC431FE02C}" type="slidenum">
              <a:rPr lang="es-ES"/>
              <a:pPr>
                <a:defRPr/>
              </a:pPr>
              <a:t>‹Nº›</a:t>
            </a:fld>
            <a:endParaRPr lang="es-ES"/>
          </a:p>
        </p:txBody>
      </p:sp>
    </p:spTree>
    <p:extLst>
      <p:ext uri="{BB962C8B-B14F-4D97-AF65-F5344CB8AC3E}">
        <p14:creationId xmlns="" xmlns:p14="http://schemas.microsoft.com/office/powerpoint/2010/main" val="6929866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s-PE"/>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s-PE"/>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s-PE"/>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s-PE"/>
            </a:p>
          </p:txBody>
        </p:sp>
      </p:grpSp>
      <p:sp>
        <p:nvSpPr>
          <p:cNvPr id="104455" name="Rectangle 7"/>
          <p:cNvSpPr>
            <a:spLocks noGrp="1" noChangeArrowheads="1"/>
          </p:cNvSpPr>
          <p:nvPr>
            <p:ph type="ctrTitle" sz="quarter"/>
          </p:nvPr>
        </p:nvSpPr>
        <p:spPr>
          <a:xfrm>
            <a:off x="685800" y="1447800"/>
            <a:ext cx="7772400" cy="1143000"/>
          </a:xfrm>
        </p:spPr>
        <p:txBody>
          <a:bodyPr/>
          <a:lstStyle>
            <a:lvl1pPr>
              <a:defRPr/>
            </a:lvl1pPr>
          </a:lstStyle>
          <a:p>
            <a:r>
              <a:rPr lang="es-ES"/>
              <a:t>Haga clic para modificar el estilo de título del patrón</a:t>
            </a:r>
          </a:p>
        </p:txBody>
      </p:sp>
      <p:sp>
        <p:nvSpPr>
          <p:cNvPr id="104456"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s-ES"/>
              <a:t>Haga clic para modificar el estilo de subtítulo del patrón</a:t>
            </a:r>
          </a:p>
        </p:txBody>
      </p:sp>
      <p:sp>
        <p:nvSpPr>
          <p:cNvPr id="9" name="Rectangle 9"/>
          <p:cNvSpPr>
            <a:spLocks noGrp="1" noChangeArrowheads="1"/>
          </p:cNvSpPr>
          <p:nvPr>
            <p:ph type="dt" sz="quarter" idx="10"/>
          </p:nvPr>
        </p:nvSpPr>
        <p:spPr/>
        <p:txBody>
          <a:bodyPr/>
          <a:lstStyle>
            <a:lvl1pPr>
              <a:defRPr/>
            </a:lvl1pPr>
          </a:lstStyle>
          <a:p>
            <a:pPr>
              <a:defRPr/>
            </a:pPr>
            <a:fld id="{6B50037E-63C2-4332-80B3-F88950587D48}" type="datetime1">
              <a:rPr lang="es-ES"/>
              <a:pPr>
                <a:defRPr/>
              </a:pPr>
              <a:t>16/05/2020</a:t>
            </a:fld>
            <a:endParaRPr lang="es-ES"/>
          </a:p>
        </p:txBody>
      </p:sp>
      <p:sp>
        <p:nvSpPr>
          <p:cNvPr id="10" name="Rectangle 10"/>
          <p:cNvSpPr>
            <a:spLocks noGrp="1" noChangeArrowheads="1"/>
          </p:cNvSpPr>
          <p:nvPr>
            <p:ph type="ftr" sz="quarter" idx="11"/>
          </p:nvPr>
        </p:nvSpPr>
        <p:spPr/>
        <p:txBody>
          <a:bodyPr/>
          <a:lstStyle>
            <a:lvl1pPr>
              <a:defRPr/>
            </a:lvl1pPr>
          </a:lstStyle>
          <a:p>
            <a:pPr>
              <a:defRPr/>
            </a:pPr>
            <a:endParaRPr lang="es-ES"/>
          </a:p>
        </p:txBody>
      </p:sp>
      <p:sp>
        <p:nvSpPr>
          <p:cNvPr id="11" name="Rectangle 11"/>
          <p:cNvSpPr>
            <a:spLocks noGrp="1" noChangeArrowheads="1"/>
          </p:cNvSpPr>
          <p:nvPr>
            <p:ph type="sldNum" sz="quarter" idx="12"/>
          </p:nvPr>
        </p:nvSpPr>
        <p:spPr/>
        <p:txBody>
          <a:bodyPr/>
          <a:lstStyle>
            <a:lvl1pPr>
              <a:defRPr/>
            </a:lvl1pPr>
          </a:lstStyle>
          <a:p>
            <a:pPr>
              <a:defRPr/>
            </a:pPr>
            <a:fld id="{06021D17-073D-454D-A08B-5D2FC9DA6263}" type="slidenum">
              <a:rPr lang="es-ES"/>
              <a:pPr>
                <a:defRPr/>
              </a:pPr>
              <a:t>‹Nº›</a:t>
            </a:fld>
            <a:endParaRPr lang="es-ES"/>
          </a:p>
        </p:txBody>
      </p:sp>
    </p:spTree>
    <p:extLst>
      <p:ext uri="{BB962C8B-B14F-4D97-AF65-F5344CB8AC3E}">
        <p14:creationId xmlns="" xmlns:p14="http://schemas.microsoft.com/office/powerpoint/2010/main" val="139544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9"/>
          <p:cNvSpPr>
            <a:spLocks noGrp="1" noChangeArrowheads="1"/>
          </p:cNvSpPr>
          <p:nvPr>
            <p:ph type="dt" sz="half" idx="10"/>
          </p:nvPr>
        </p:nvSpPr>
        <p:spPr>
          <a:ln/>
        </p:spPr>
        <p:txBody>
          <a:bodyPr/>
          <a:lstStyle>
            <a:lvl1pPr>
              <a:defRPr/>
            </a:lvl1pPr>
          </a:lstStyle>
          <a:p>
            <a:pPr>
              <a:defRPr/>
            </a:pPr>
            <a:fld id="{5A9AED66-BA48-4364-9050-27FDC0571786}" type="datetime1">
              <a:rPr lang="es-ES"/>
              <a:pPr>
                <a:defRPr/>
              </a:pPr>
              <a:t>16/05/2020</a:t>
            </a:fld>
            <a:endParaRPr lang="es-ES"/>
          </a:p>
        </p:txBody>
      </p:sp>
      <p:sp>
        <p:nvSpPr>
          <p:cNvPr id="5" name="Rectangle 10"/>
          <p:cNvSpPr>
            <a:spLocks noGrp="1" noChangeArrowheads="1"/>
          </p:cNvSpPr>
          <p:nvPr>
            <p:ph type="ftr" sz="quarter" idx="11"/>
          </p:nvPr>
        </p:nvSpPr>
        <p:spPr>
          <a:ln/>
        </p:spPr>
        <p:txBody>
          <a:bodyPr/>
          <a:lstStyle>
            <a:lvl1pPr>
              <a:defRPr/>
            </a:lvl1pPr>
          </a:lstStyle>
          <a:p>
            <a:pPr>
              <a:defRPr/>
            </a:pPr>
            <a:endParaRPr lang="es-ES"/>
          </a:p>
        </p:txBody>
      </p:sp>
      <p:sp>
        <p:nvSpPr>
          <p:cNvPr id="6" name="Rectangle 11"/>
          <p:cNvSpPr>
            <a:spLocks noGrp="1" noChangeArrowheads="1"/>
          </p:cNvSpPr>
          <p:nvPr>
            <p:ph type="sldNum" sz="quarter" idx="12"/>
          </p:nvPr>
        </p:nvSpPr>
        <p:spPr>
          <a:ln/>
        </p:spPr>
        <p:txBody>
          <a:bodyPr/>
          <a:lstStyle>
            <a:lvl1pPr>
              <a:defRPr/>
            </a:lvl1pPr>
          </a:lstStyle>
          <a:p>
            <a:pPr>
              <a:defRPr/>
            </a:pPr>
            <a:fld id="{9420357B-24B4-4AEF-8B57-D2E9981FE912}" type="slidenum">
              <a:rPr lang="es-ES"/>
              <a:pPr>
                <a:defRPr/>
              </a:pPr>
              <a:t>‹Nº›</a:t>
            </a:fld>
            <a:endParaRPr lang="es-ES"/>
          </a:p>
        </p:txBody>
      </p:sp>
    </p:spTree>
    <p:extLst>
      <p:ext uri="{BB962C8B-B14F-4D97-AF65-F5344CB8AC3E}">
        <p14:creationId xmlns="" xmlns:p14="http://schemas.microsoft.com/office/powerpoint/2010/main" val="2751368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381000"/>
            <a:ext cx="1943100" cy="57912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381000"/>
            <a:ext cx="5676900" cy="5791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9"/>
          <p:cNvSpPr>
            <a:spLocks noGrp="1" noChangeArrowheads="1"/>
          </p:cNvSpPr>
          <p:nvPr>
            <p:ph type="dt" sz="half" idx="10"/>
          </p:nvPr>
        </p:nvSpPr>
        <p:spPr>
          <a:ln/>
        </p:spPr>
        <p:txBody>
          <a:bodyPr/>
          <a:lstStyle>
            <a:lvl1pPr>
              <a:defRPr/>
            </a:lvl1pPr>
          </a:lstStyle>
          <a:p>
            <a:pPr>
              <a:defRPr/>
            </a:pPr>
            <a:fld id="{A68F4358-C841-42F0-8505-900234D6EDEF}" type="datetime1">
              <a:rPr lang="es-ES"/>
              <a:pPr>
                <a:defRPr/>
              </a:pPr>
              <a:t>16/05/2020</a:t>
            </a:fld>
            <a:endParaRPr lang="es-ES"/>
          </a:p>
        </p:txBody>
      </p:sp>
      <p:sp>
        <p:nvSpPr>
          <p:cNvPr id="5" name="Rectangle 10"/>
          <p:cNvSpPr>
            <a:spLocks noGrp="1" noChangeArrowheads="1"/>
          </p:cNvSpPr>
          <p:nvPr>
            <p:ph type="ftr" sz="quarter" idx="11"/>
          </p:nvPr>
        </p:nvSpPr>
        <p:spPr>
          <a:ln/>
        </p:spPr>
        <p:txBody>
          <a:bodyPr/>
          <a:lstStyle>
            <a:lvl1pPr>
              <a:defRPr/>
            </a:lvl1pPr>
          </a:lstStyle>
          <a:p>
            <a:pPr>
              <a:defRPr/>
            </a:pPr>
            <a:endParaRPr lang="es-ES"/>
          </a:p>
        </p:txBody>
      </p:sp>
      <p:sp>
        <p:nvSpPr>
          <p:cNvPr id="6" name="Rectangle 11"/>
          <p:cNvSpPr>
            <a:spLocks noGrp="1" noChangeArrowheads="1"/>
          </p:cNvSpPr>
          <p:nvPr>
            <p:ph type="sldNum" sz="quarter" idx="12"/>
          </p:nvPr>
        </p:nvSpPr>
        <p:spPr>
          <a:ln/>
        </p:spPr>
        <p:txBody>
          <a:bodyPr/>
          <a:lstStyle>
            <a:lvl1pPr>
              <a:defRPr/>
            </a:lvl1pPr>
          </a:lstStyle>
          <a:p>
            <a:pPr>
              <a:defRPr/>
            </a:pPr>
            <a:fld id="{49CB97AF-08B0-434A-B61B-C9FFCF86438E}" type="slidenum">
              <a:rPr lang="es-ES"/>
              <a:pPr>
                <a:defRPr/>
              </a:pPr>
              <a:t>‹Nº›</a:t>
            </a:fld>
            <a:endParaRPr lang="es-ES"/>
          </a:p>
        </p:txBody>
      </p:sp>
    </p:spTree>
    <p:extLst>
      <p:ext uri="{BB962C8B-B14F-4D97-AF65-F5344CB8AC3E}">
        <p14:creationId xmlns="" xmlns:p14="http://schemas.microsoft.com/office/powerpoint/2010/main" val="4245095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9"/>
          <p:cNvSpPr>
            <a:spLocks noGrp="1" noChangeArrowheads="1"/>
          </p:cNvSpPr>
          <p:nvPr>
            <p:ph type="dt" sz="half" idx="10"/>
          </p:nvPr>
        </p:nvSpPr>
        <p:spPr>
          <a:ln/>
        </p:spPr>
        <p:txBody>
          <a:bodyPr/>
          <a:lstStyle>
            <a:lvl1pPr>
              <a:defRPr/>
            </a:lvl1pPr>
          </a:lstStyle>
          <a:p>
            <a:pPr>
              <a:defRPr/>
            </a:pPr>
            <a:fld id="{73164FEC-9C12-4C17-9CA9-C741C8DF5573}" type="datetime1">
              <a:rPr lang="es-ES"/>
              <a:pPr>
                <a:defRPr/>
              </a:pPr>
              <a:t>16/05/2020</a:t>
            </a:fld>
            <a:endParaRPr lang="es-ES"/>
          </a:p>
        </p:txBody>
      </p:sp>
      <p:sp>
        <p:nvSpPr>
          <p:cNvPr id="5" name="Rectangle 10"/>
          <p:cNvSpPr>
            <a:spLocks noGrp="1" noChangeArrowheads="1"/>
          </p:cNvSpPr>
          <p:nvPr>
            <p:ph type="ftr" sz="quarter" idx="11"/>
          </p:nvPr>
        </p:nvSpPr>
        <p:spPr>
          <a:ln/>
        </p:spPr>
        <p:txBody>
          <a:bodyPr/>
          <a:lstStyle>
            <a:lvl1pPr>
              <a:defRPr/>
            </a:lvl1pPr>
          </a:lstStyle>
          <a:p>
            <a:pPr>
              <a:defRPr/>
            </a:pPr>
            <a:endParaRPr lang="es-ES"/>
          </a:p>
        </p:txBody>
      </p:sp>
      <p:sp>
        <p:nvSpPr>
          <p:cNvPr id="6" name="Rectangle 11"/>
          <p:cNvSpPr>
            <a:spLocks noGrp="1" noChangeArrowheads="1"/>
          </p:cNvSpPr>
          <p:nvPr>
            <p:ph type="sldNum" sz="quarter" idx="12"/>
          </p:nvPr>
        </p:nvSpPr>
        <p:spPr>
          <a:ln/>
        </p:spPr>
        <p:txBody>
          <a:bodyPr/>
          <a:lstStyle>
            <a:lvl1pPr>
              <a:defRPr/>
            </a:lvl1pPr>
          </a:lstStyle>
          <a:p>
            <a:pPr>
              <a:defRPr/>
            </a:pPr>
            <a:fld id="{F7DBC962-446F-4991-A50E-5C570EE66EDE}" type="slidenum">
              <a:rPr lang="es-ES"/>
              <a:pPr>
                <a:defRPr/>
              </a:pPr>
              <a:t>‹Nº›</a:t>
            </a:fld>
            <a:endParaRPr lang="es-ES"/>
          </a:p>
        </p:txBody>
      </p:sp>
    </p:spTree>
    <p:extLst>
      <p:ext uri="{BB962C8B-B14F-4D97-AF65-F5344CB8AC3E}">
        <p14:creationId xmlns="" xmlns:p14="http://schemas.microsoft.com/office/powerpoint/2010/main" val="3712917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9"/>
          <p:cNvSpPr>
            <a:spLocks noGrp="1" noChangeArrowheads="1"/>
          </p:cNvSpPr>
          <p:nvPr>
            <p:ph type="dt" sz="half" idx="10"/>
          </p:nvPr>
        </p:nvSpPr>
        <p:spPr>
          <a:ln/>
        </p:spPr>
        <p:txBody>
          <a:bodyPr/>
          <a:lstStyle>
            <a:lvl1pPr>
              <a:defRPr/>
            </a:lvl1pPr>
          </a:lstStyle>
          <a:p>
            <a:pPr>
              <a:defRPr/>
            </a:pPr>
            <a:fld id="{B912ECC0-F0E0-4363-9583-9C254D6AC2F0}" type="datetime1">
              <a:rPr lang="es-ES"/>
              <a:pPr>
                <a:defRPr/>
              </a:pPr>
              <a:t>16/05/2020</a:t>
            </a:fld>
            <a:endParaRPr lang="es-ES"/>
          </a:p>
        </p:txBody>
      </p:sp>
      <p:sp>
        <p:nvSpPr>
          <p:cNvPr id="5" name="Rectangle 10"/>
          <p:cNvSpPr>
            <a:spLocks noGrp="1" noChangeArrowheads="1"/>
          </p:cNvSpPr>
          <p:nvPr>
            <p:ph type="ftr" sz="quarter" idx="11"/>
          </p:nvPr>
        </p:nvSpPr>
        <p:spPr>
          <a:ln/>
        </p:spPr>
        <p:txBody>
          <a:bodyPr/>
          <a:lstStyle>
            <a:lvl1pPr>
              <a:defRPr/>
            </a:lvl1pPr>
          </a:lstStyle>
          <a:p>
            <a:pPr>
              <a:defRPr/>
            </a:pPr>
            <a:endParaRPr lang="es-ES"/>
          </a:p>
        </p:txBody>
      </p:sp>
      <p:sp>
        <p:nvSpPr>
          <p:cNvPr id="6" name="Rectangle 11"/>
          <p:cNvSpPr>
            <a:spLocks noGrp="1" noChangeArrowheads="1"/>
          </p:cNvSpPr>
          <p:nvPr>
            <p:ph type="sldNum" sz="quarter" idx="12"/>
          </p:nvPr>
        </p:nvSpPr>
        <p:spPr>
          <a:ln/>
        </p:spPr>
        <p:txBody>
          <a:bodyPr/>
          <a:lstStyle>
            <a:lvl1pPr>
              <a:defRPr/>
            </a:lvl1pPr>
          </a:lstStyle>
          <a:p>
            <a:pPr>
              <a:defRPr/>
            </a:pPr>
            <a:fld id="{01EA0A3E-C6AE-478D-9B80-87B9A77BADC8}" type="slidenum">
              <a:rPr lang="es-ES"/>
              <a:pPr>
                <a:defRPr/>
              </a:pPr>
              <a:t>‹Nº›</a:t>
            </a:fld>
            <a:endParaRPr lang="es-ES"/>
          </a:p>
        </p:txBody>
      </p:sp>
    </p:spTree>
    <p:extLst>
      <p:ext uri="{BB962C8B-B14F-4D97-AF65-F5344CB8AC3E}">
        <p14:creationId xmlns="" xmlns:p14="http://schemas.microsoft.com/office/powerpoint/2010/main" val="3592864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9"/>
          <p:cNvSpPr>
            <a:spLocks noGrp="1" noChangeArrowheads="1"/>
          </p:cNvSpPr>
          <p:nvPr>
            <p:ph type="dt" sz="half" idx="10"/>
          </p:nvPr>
        </p:nvSpPr>
        <p:spPr>
          <a:ln/>
        </p:spPr>
        <p:txBody>
          <a:bodyPr/>
          <a:lstStyle>
            <a:lvl1pPr>
              <a:defRPr/>
            </a:lvl1pPr>
          </a:lstStyle>
          <a:p>
            <a:pPr>
              <a:defRPr/>
            </a:pPr>
            <a:fld id="{1F45991B-8A73-44A3-BA90-658738FE45AA}" type="datetime1">
              <a:rPr lang="es-ES"/>
              <a:pPr>
                <a:defRPr/>
              </a:pPr>
              <a:t>16/05/2020</a:t>
            </a:fld>
            <a:endParaRPr lang="es-ES"/>
          </a:p>
        </p:txBody>
      </p:sp>
      <p:sp>
        <p:nvSpPr>
          <p:cNvPr id="6" name="Rectangle 10"/>
          <p:cNvSpPr>
            <a:spLocks noGrp="1" noChangeArrowheads="1"/>
          </p:cNvSpPr>
          <p:nvPr>
            <p:ph type="ftr" sz="quarter" idx="11"/>
          </p:nvPr>
        </p:nvSpPr>
        <p:spPr>
          <a:ln/>
        </p:spPr>
        <p:txBody>
          <a:bodyPr/>
          <a:lstStyle>
            <a:lvl1pPr>
              <a:defRPr/>
            </a:lvl1pPr>
          </a:lstStyle>
          <a:p>
            <a:pPr>
              <a:defRPr/>
            </a:pPr>
            <a:endParaRPr lang="es-ES"/>
          </a:p>
        </p:txBody>
      </p:sp>
      <p:sp>
        <p:nvSpPr>
          <p:cNvPr id="7" name="Rectangle 11"/>
          <p:cNvSpPr>
            <a:spLocks noGrp="1" noChangeArrowheads="1"/>
          </p:cNvSpPr>
          <p:nvPr>
            <p:ph type="sldNum" sz="quarter" idx="12"/>
          </p:nvPr>
        </p:nvSpPr>
        <p:spPr>
          <a:ln/>
        </p:spPr>
        <p:txBody>
          <a:bodyPr/>
          <a:lstStyle>
            <a:lvl1pPr>
              <a:defRPr/>
            </a:lvl1pPr>
          </a:lstStyle>
          <a:p>
            <a:pPr>
              <a:defRPr/>
            </a:pPr>
            <a:fld id="{40166CB7-62A7-42E0-A759-01D8E2CDAA8C}" type="slidenum">
              <a:rPr lang="es-ES"/>
              <a:pPr>
                <a:defRPr/>
              </a:pPr>
              <a:t>‹Nº›</a:t>
            </a:fld>
            <a:endParaRPr lang="es-ES"/>
          </a:p>
        </p:txBody>
      </p:sp>
    </p:spTree>
    <p:extLst>
      <p:ext uri="{BB962C8B-B14F-4D97-AF65-F5344CB8AC3E}">
        <p14:creationId xmlns="" xmlns:p14="http://schemas.microsoft.com/office/powerpoint/2010/main" val="1875878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9"/>
          <p:cNvSpPr>
            <a:spLocks noGrp="1" noChangeArrowheads="1"/>
          </p:cNvSpPr>
          <p:nvPr>
            <p:ph type="dt" sz="half" idx="10"/>
          </p:nvPr>
        </p:nvSpPr>
        <p:spPr>
          <a:ln/>
        </p:spPr>
        <p:txBody>
          <a:bodyPr/>
          <a:lstStyle>
            <a:lvl1pPr>
              <a:defRPr/>
            </a:lvl1pPr>
          </a:lstStyle>
          <a:p>
            <a:pPr>
              <a:defRPr/>
            </a:pPr>
            <a:fld id="{715D29D5-4742-45BB-82CB-CC8EDA5742B8}" type="datetime1">
              <a:rPr lang="es-ES"/>
              <a:pPr>
                <a:defRPr/>
              </a:pPr>
              <a:t>16/05/2020</a:t>
            </a:fld>
            <a:endParaRPr lang="es-ES"/>
          </a:p>
        </p:txBody>
      </p:sp>
      <p:sp>
        <p:nvSpPr>
          <p:cNvPr id="8" name="Rectangle 10"/>
          <p:cNvSpPr>
            <a:spLocks noGrp="1" noChangeArrowheads="1"/>
          </p:cNvSpPr>
          <p:nvPr>
            <p:ph type="ftr" sz="quarter" idx="11"/>
          </p:nvPr>
        </p:nvSpPr>
        <p:spPr>
          <a:ln/>
        </p:spPr>
        <p:txBody>
          <a:bodyPr/>
          <a:lstStyle>
            <a:lvl1pPr>
              <a:defRPr/>
            </a:lvl1pPr>
          </a:lstStyle>
          <a:p>
            <a:pPr>
              <a:defRPr/>
            </a:pPr>
            <a:endParaRPr lang="es-ES"/>
          </a:p>
        </p:txBody>
      </p:sp>
      <p:sp>
        <p:nvSpPr>
          <p:cNvPr id="9" name="Rectangle 11"/>
          <p:cNvSpPr>
            <a:spLocks noGrp="1" noChangeArrowheads="1"/>
          </p:cNvSpPr>
          <p:nvPr>
            <p:ph type="sldNum" sz="quarter" idx="12"/>
          </p:nvPr>
        </p:nvSpPr>
        <p:spPr>
          <a:ln/>
        </p:spPr>
        <p:txBody>
          <a:bodyPr/>
          <a:lstStyle>
            <a:lvl1pPr>
              <a:defRPr/>
            </a:lvl1pPr>
          </a:lstStyle>
          <a:p>
            <a:pPr>
              <a:defRPr/>
            </a:pPr>
            <a:fld id="{C2E761CD-5F60-40DD-AC59-8BE81B5C9FE4}" type="slidenum">
              <a:rPr lang="es-ES"/>
              <a:pPr>
                <a:defRPr/>
              </a:pPr>
              <a:t>‹Nº›</a:t>
            </a:fld>
            <a:endParaRPr lang="es-ES"/>
          </a:p>
        </p:txBody>
      </p:sp>
    </p:spTree>
    <p:extLst>
      <p:ext uri="{BB962C8B-B14F-4D97-AF65-F5344CB8AC3E}">
        <p14:creationId xmlns="" xmlns:p14="http://schemas.microsoft.com/office/powerpoint/2010/main" val="1948658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9"/>
          <p:cNvSpPr>
            <a:spLocks noGrp="1" noChangeArrowheads="1"/>
          </p:cNvSpPr>
          <p:nvPr>
            <p:ph type="dt" sz="half" idx="10"/>
          </p:nvPr>
        </p:nvSpPr>
        <p:spPr>
          <a:ln/>
        </p:spPr>
        <p:txBody>
          <a:bodyPr/>
          <a:lstStyle>
            <a:lvl1pPr>
              <a:defRPr/>
            </a:lvl1pPr>
          </a:lstStyle>
          <a:p>
            <a:pPr>
              <a:defRPr/>
            </a:pPr>
            <a:fld id="{68F25541-8BE4-443D-B32F-6644BAA58037}" type="datetime1">
              <a:rPr lang="es-ES"/>
              <a:pPr>
                <a:defRPr/>
              </a:pPr>
              <a:t>16/05/2020</a:t>
            </a:fld>
            <a:endParaRPr lang="es-ES"/>
          </a:p>
        </p:txBody>
      </p:sp>
      <p:sp>
        <p:nvSpPr>
          <p:cNvPr id="4" name="Rectangle 10"/>
          <p:cNvSpPr>
            <a:spLocks noGrp="1" noChangeArrowheads="1"/>
          </p:cNvSpPr>
          <p:nvPr>
            <p:ph type="ftr" sz="quarter" idx="11"/>
          </p:nvPr>
        </p:nvSpPr>
        <p:spPr>
          <a:ln/>
        </p:spPr>
        <p:txBody>
          <a:bodyPr/>
          <a:lstStyle>
            <a:lvl1pPr>
              <a:defRPr/>
            </a:lvl1pPr>
          </a:lstStyle>
          <a:p>
            <a:pPr>
              <a:defRPr/>
            </a:pPr>
            <a:endParaRPr lang="es-ES"/>
          </a:p>
        </p:txBody>
      </p:sp>
      <p:sp>
        <p:nvSpPr>
          <p:cNvPr id="5" name="Rectangle 11"/>
          <p:cNvSpPr>
            <a:spLocks noGrp="1" noChangeArrowheads="1"/>
          </p:cNvSpPr>
          <p:nvPr>
            <p:ph type="sldNum" sz="quarter" idx="12"/>
          </p:nvPr>
        </p:nvSpPr>
        <p:spPr>
          <a:ln/>
        </p:spPr>
        <p:txBody>
          <a:bodyPr/>
          <a:lstStyle>
            <a:lvl1pPr>
              <a:defRPr/>
            </a:lvl1pPr>
          </a:lstStyle>
          <a:p>
            <a:pPr>
              <a:defRPr/>
            </a:pPr>
            <a:fld id="{0F3100F0-95AE-42F8-81EE-53663B3B2E5B}" type="slidenum">
              <a:rPr lang="es-ES"/>
              <a:pPr>
                <a:defRPr/>
              </a:pPr>
              <a:t>‹Nº›</a:t>
            </a:fld>
            <a:endParaRPr lang="es-ES"/>
          </a:p>
        </p:txBody>
      </p:sp>
    </p:spTree>
    <p:extLst>
      <p:ext uri="{BB962C8B-B14F-4D97-AF65-F5344CB8AC3E}">
        <p14:creationId xmlns="" xmlns:p14="http://schemas.microsoft.com/office/powerpoint/2010/main" val="542472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fld id="{A0F28C05-68AE-4E1D-8F43-DE1C0ED1D815}" type="datetime1">
              <a:rPr lang="es-ES"/>
              <a:pPr>
                <a:defRPr/>
              </a:pPr>
              <a:t>16/05/2020</a:t>
            </a:fld>
            <a:endParaRPr lang="es-ES"/>
          </a:p>
        </p:txBody>
      </p:sp>
      <p:sp>
        <p:nvSpPr>
          <p:cNvPr id="3" name="Rectangle 10"/>
          <p:cNvSpPr>
            <a:spLocks noGrp="1" noChangeArrowheads="1"/>
          </p:cNvSpPr>
          <p:nvPr>
            <p:ph type="ftr" sz="quarter" idx="11"/>
          </p:nvPr>
        </p:nvSpPr>
        <p:spPr>
          <a:ln/>
        </p:spPr>
        <p:txBody>
          <a:bodyPr/>
          <a:lstStyle>
            <a:lvl1pPr>
              <a:defRPr/>
            </a:lvl1pPr>
          </a:lstStyle>
          <a:p>
            <a:pPr>
              <a:defRPr/>
            </a:pPr>
            <a:endParaRPr lang="es-ES"/>
          </a:p>
        </p:txBody>
      </p:sp>
      <p:sp>
        <p:nvSpPr>
          <p:cNvPr id="4" name="Rectangle 11"/>
          <p:cNvSpPr>
            <a:spLocks noGrp="1" noChangeArrowheads="1"/>
          </p:cNvSpPr>
          <p:nvPr>
            <p:ph type="sldNum" sz="quarter" idx="12"/>
          </p:nvPr>
        </p:nvSpPr>
        <p:spPr>
          <a:ln/>
        </p:spPr>
        <p:txBody>
          <a:bodyPr/>
          <a:lstStyle>
            <a:lvl1pPr>
              <a:defRPr/>
            </a:lvl1pPr>
          </a:lstStyle>
          <a:p>
            <a:pPr>
              <a:defRPr/>
            </a:pPr>
            <a:fld id="{E933ABAC-23CD-4EBD-BD43-36E92551AA73}" type="slidenum">
              <a:rPr lang="es-ES"/>
              <a:pPr>
                <a:defRPr/>
              </a:pPr>
              <a:t>‹Nº›</a:t>
            </a:fld>
            <a:endParaRPr lang="es-ES"/>
          </a:p>
        </p:txBody>
      </p:sp>
    </p:spTree>
    <p:extLst>
      <p:ext uri="{BB962C8B-B14F-4D97-AF65-F5344CB8AC3E}">
        <p14:creationId xmlns="" xmlns:p14="http://schemas.microsoft.com/office/powerpoint/2010/main" val="837239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9"/>
          <p:cNvSpPr>
            <a:spLocks noGrp="1" noChangeArrowheads="1"/>
          </p:cNvSpPr>
          <p:nvPr>
            <p:ph type="dt" sz="half" idx="10"/>
          </p:nvPr>
        </p:nvSpPr>
        <p:spPr>
          <a:ln/>
        </p:spPr>
        <p:txBody>
          <a:bodyPr/>
          <a:lstStyle>
            <a:lvl1pPr>
              <a:defRPr/>
            </a:lvl1pPr>
          </a:lstStyle>
          <a:p>
            <a:pPr>
              <a:defRPr/>
            </a:pPr>
            <a:fld id="{96F05FD3-3251-43E2-9D17-83C271F6214E}" type="datetime1">
              <a:rPr lang="es-ES"/>
              <a:pPr>
                <a:defRPr/>
              </a:pPr>
              <a:t>16/05/2020</a:t>
            </a:fld>
            <a:endParaRPr lang="es-ES"/>
          </a:p>
        </p:txBody>
      </p:sp>
      <p:sp>
        <p:nvSpPr>
          <p:cNvPr id="6" name="Rectangle 10"/>
          <p:cNvSpPr>
            <a:spLocks noGrp="1" noChangeArrowheads="1"/>
          </p:cNvSpPr>
          <p:nvPr>
            <p:ph type="ftr" sz="quarter" idx="11"/>
          </p:nvPr>
        </p:nvSpPr>
        <p:spPr>
          <a:ln/>
        </p:spPr>
        <p:txBody>
          <a:bodyPr/>
          <a:lstStyle>
            <a:lvl1pPr>
              <a:defRPr/>
            </a:lvl1pPr>
          </a:lstStyle>
          <a:p>
            <a:pPr>
              <a:defRPr/>
            </a:pPr>
            <a:endParaRPr lang="es-ES"/>
          </a:p>
        </p:txBody>
      </p:sp>
      <p:sp>
        <p:nvSpPr>
          <p:cNvPr id="7" name="Rectangle 11"/>
          <p:cNvSpPr>
            <a:spLocks noGrp="1" noChangeArrowheads="1"/>
          </p:cNvSpPr>
          <p:nvPr>
            <p:ph type="sldNum" sz="quarter" idx="12"/>
          </p:nvPr>
        </p:nvSpPr>
        <p:spPr>
          <a:ln/>
        </p:spPr>
        <p:txBody>
          <a:bodyPr/>
          <a:lstStyle>
            <a:lvl1pPr>
              <a:defRPr/>
            </a:lvl1pPr>
          </a:lstStyle>
          <a:p>
            <a:pPr>
              <a:defRPr/>
            </a:pPr>
            <a:fld id="{7A405214-2CD9-4FBA-A217-CB55FD9AB65F}" type="slidenum">
              <a:rPr lang="es-ES"/>
              <a:pPr>
                <a:defRPr/>
              </a:pPr>
              <a:t>‹Nº›</a:t>
            </a:fld>
            <a:endParaRPr lang="es-ES"/>
          </a:p>
        </p:txBody>
      </p:sp>
    </p:spTree>
    <p:extLst>
      <p:ext uri="{BB962C8B-B14F-4D97-AF65-F5344CB8AC3E}">
        <p14:creationId xmlns="" xmlns:p14="http://schemas.microsoft.com/office/powerpoint/2010/main" val="3487178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9"/>
          <p:cNvSpPr>
            <a:spLocks noGrp="1" noChangeArrowheads="1"/>
          </p:cNvSpPr>
          <p:nvPr>
            <p:ph type="dt" sz="half" idx="10"/>
          </p:nvPr>
        </p:nvSpPr>
        <p:spPr>
          <a:ln/>
        </p:spPr>
        <p:txBody>
          <a:bodyPr/>
          <a:lstStyle>
            <a:lvl1pPr>
              <a:defRPr/>
            </a:lvl1pPr>
          </a:lstStyle>
          <a:p>
            <a:pPr>
              <a:defRPr/>
            </a:pPr>
            <a:fld id="{7B700347-DD08-42BE-9F40-DA1F8E825DB7}" type="datetime1">
              <a:rPr lang="es-ES"/>
              <a:pPr>
                <a:defRPr/>
              </a:pPr>
              <a:t>16/05/2020</a:t>
            </a:fld>
            <a:endParaRPr lang="es-ES"/>
          </a:p>
        </p:txBody>
      </p:sp>
      <p:sp>
        <p:nvSpPr>
          <p:cNvPr id="6" name="Rectangle 10"/>
          <p:cNvSpPr>
            <a:spLocks noGrp="1" noChangeArrowheads="1"/>
          </p:cNvSpPr>
          <p:nvPr>
            <p:ph type="ftr" sz="quarter" idx="11"/>
          </p:nvPr>
        </p:nvSpPr>
        <p:spPr>
          <a:ln/>
        </p:spPr>
        <p:txBody>
          <a:bodyPr/>
          <a:lstStyle>
            <a:lvl1pPr>
              <a:defRPr/>
            </a:lvl1pPr>
          </a:lstStyle>
          <a:p>
            <a:pPr>
              <a:defRPr/>
            </a:pPr>
            <a:endParaRPr lang="es-ES"/>
          </a:p>
        </p:txBody>
      </p:sp>
      <p:sp>
        <p:nvSpPr>
          <p:cNvPr id="7" name="Rectangle 11"/>
          <p:cNvSpPr>
            <a:spLocks noGrp="1" noChangeArrowheads="1"/>
          </p:cNvSpPr>
          <p:nvPr>
            <p:ph type="sldNum" sz="quarter" idx="12"/>
          </p:nvPr>
        </p:nvSpPr>
        <p:spPr>
          <a:ln/>
        </p:spPr>
        <p:txBody>
          <a:bodyPr/>
          <a:lstStyle>
            <a:lvl1pPr>
              <a:defRPr/>
            </a:lvl1pPr>
          </a:lstStyle>
          <a:p>
            <a:pPr>
              <a:defRPr/>
            </a:pPr>
            <a:fld id="{FB2496C9-C30D-4D9B-8845-2EE0DCFA8041}" type="slidenum">
              <a:rPr lang="es-ES"/>
              <a:pPr>
                <a:defRPr/>
              </a:pPr>
              <a:t>‹Nº›</a:t>
            </a:fld>
            <a:endParaRPr lang="es-ES"/>
          </a:p>
        </p:txBody>
      </p:sp>
    </p:spTree>
    <p:extLst>
      <p:ext uri="{BB962C8B-B14F-4D97-AF65-F5344CB8AC3E}">
        <p14:creationId xmlns="" xmlns:p14="http://schemas.microsoft.com/office/powerpoint/2010/main" val="1674339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57200" y="992188"/>
            <a:ext cx="8153400" cy="1600200"/>
            <a:chOff x="288" y="625"/>
            <a:chExt cx="5136" cy="1008"/>
          </a:xfrm>
        </p:grpSpPr>
        <p:sp>
          <p:nvSpPr>
            <p:cNvPr id="1032"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s-PE"/>
            </a:p>
          </p:txBody>
        </p:sp>
        <p:sp>
          <p:nvSpPr>
            <p:cNvPr id="1033"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s-PE"/>
            </a:p>
          </p:txBody>
        </p:sp>
        <p:sp>
          <p:nvSpPr>
            <p:cNvPr id="1034"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s-PE"/>
            </a:p>
          </p:txBody>
        </p:sp>
        <p:sp>
          <p:nvSpPr>
            <p:cNvPr id="1035"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s-PE"/>
            </a:p>
          </p:txBody>
        </p:sp>
      </p:grpSp>
      <p:sp>
        <p:nvSpPr>
          <p:cNvPr id="1027"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s-ES" smtClean="0"/>
              <a:t>Haga clic para modificar el estilo de título del patrón</a:t>
            </a:r>
          </a:p>
        </p:txBody>
      </p:sp>
      <p:sp>
        <p:nvSpPr>
          <p:cNvPr id="1028"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3433"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Arial" charset="0"/>
              </a:defRPr>
            </a:lvl1pPr>
          </a:lstStyle>
          <a:p>
            <a:pPr>
              <a:defRPr/>
            </a:pPr>
            <a:fld id="{61428B13-F92F-4285-9EA9-B2CEA61E1151}" type="datetime1">
              <a:rPr lang="es-ES"/>
              <a:pPr>
                <a:defRPr/>
              </a:pPr>
              <a:t>16/05/2020</a:t>
            </a:fld>
            <a:endParaRPr lang="es-ES"/>
          </a:p>
        </p:txBody>
      </p:sp>
      <p:sp>
        <p:nvSpPr>
          <p:cNvPr id="103434"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Arial" charset="0"/>
              </a:defRPr>
            </a:lvl1pPr>
          </a:lstStyle>
          <a:p>
            <a:pPr>
              <a:defRPr/>
            </a:pPr>
            <a:endParaRPr lang="es-ES"/>
          </a:p>
        </p:txBody>
      </p:sp>
      <p:sp>
        <p:nvSpPr>
          <p:cNvPr id="103435"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Arial" charset="0"/>
              </a:defRPr>
            </a:lvl1pPr>
          </a:lstStyle>
          <a:p>
            <a:pPr>
              <a:defRPr/>
            </a:pPr>
            <a:fld id="{4EF5C77A-1D79-4EC7-B86E-40B4C0DC2A12}" type="slidenum">
              <a:rPr lang="es-ES"/>
              <a:pPr>
                <a:defRPr/>
              </a:pPr>
              <a:t>‹Nº›</a:t>
            </a:fld>
            <a:endParaRPr lang="es-ES"/>
          </a:p>
        </p:txBody>
      </p:sp>
    </p:spTree>
  </p:cSld>
  <p:clrMap bg1="dk2" tx1="lt1" bg2="dk1" tx2="lt2" accent1="accent1" accent2="accent2" accent3="accent3" accent4="accent4" accent5="accent5" accent6="accent6" hlink="hlink" folHlink="folHlink"/>
  <p:sldLayoutIdLst>
    <p:sldLayoutId id="2147484022"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hf sldNum="0" hdr="0" ftr="0" dt="0"/>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imes New Roman" pitchFamily="18" charset="0"/>
        </a:defRPr>
      </a:lvl2pPr>
      <a:lvl3pPr algn="r" rtl="0" eaLnBrk="0" fontAlgn="base" hangingPunct="0">
        <a:spcBef>
          <a:spcPct val="0"/>
        </a:spcBef>
        <a:spcAft>
          <a:spcPct val="0"/>
        </a:spcAft>
        <a:defRPr sz="4400" i="1">
          <a:solidFill>
            <a:schemeClr val="tx2"/>
          </a:solidFill>
          <a:latin typeface="Times New Roman" pitchFamily="18" charset="0"/>
        </a:defRPr>
      </a:lvl3pPr>
      <a:lvl4pPr algn="r" rtl="0" eaLnBrk="0" fontAlgn="base" hangingPunct="0">
        <a:spcBef>
          <a:spcPct val="0"/>
        </a:spcBef>
        <a:spcAft>
          <a:spcPct val="0"/>
        </a:spcAft>
        <a:defRPr sz="4400" i="1">
          <a:solidFill>
            <a:schemeClr val="tx2"/>
          </a:solidFill>
          <a:latin typeface="Times New Roman" pitchFamily="18" charset="0"/>
        </a:defRPr>
      </a:lvl4pPr>
      <a:lvl5pPr algn="r" rtl="0" eaLnBrk="0" fontAlgn="base" hangingPunct="0">
        <a:spcBef>
          <a:spcPct val="0"/>
        </a:spcBef>
        <a:spcAft>
          <a:spcPct val="0"/>
        </a:spcAft>
        <a:defRPr sz="4400" i="1">
          <a:solidFill>
            <a:schemeClr val="tx2"/>
          </a:solidFill>
          <a:latin typeface="Times New Roman" pitchFamily="18" charset="0"/>
        </a:defRPr>
      </a:lvl5pPr>
      <a:lvl6pPr marL="457200" algn="r" rtl="0" fontAlgn="base">
        <a:spcBef>
          <a:spcPct val="0"/>
        </a:spcBef>
        <a:spcAft>
          <a:spcPct val="0"/>
        </a:spcAft>
        <a:defRPr sz="4400" i="1">
          <a:solidFill>
            <a:schemeClr val="tx2"/>
          </a:solidFill>
          <a:latin typeface="Times New Roman" pitchFamily="18" charset="0"/>
        </a:defRPr>
      </a:lvl6pPr>
      <a:lvl7pPr marL="914400" algn="r" rtl="0" fontAlgn="base">
        <a:spcBef>
          <a:spcPct val="0"/>
        </a:spcBef>
        <a:spcAft>
          <a:spcPct val="0"/>
        </a:spcAft>
        <a:defRPr sz="4400" i="1">
          <a:solidFill>
            <a:schemeClr val="tx2"/>
          </a:solidFill>
          <a:latin typeface="Times New Roman" pitchFamily="18" charset="0"/>
        </a:defRPr>
      </a:lvl7pPr>
      <a:lvl8pPr marL="1371600" algn="r" rtl="0" fontAlgn="base">
        <a:spcBef>
          <a:spcPct val="0"/>
        </a:spcBef>
        <a:spcAft>
          <a:spcPct val="0"/>
        </a:spcAft>
        <a:defRPr sz="4400" i="1">
          <a:solidFill>
            <a:schemeClr val="tx2"/>
          </a:solidFill>
          <a:latin typeface="Times New Roman" pitchFamily="18" charset="0"/>
        </a:defRPr>
      </a:lvl8pPr>
      <a:lvl9pPr marL="1828800" algn="r" rtl="0" fontAlgn="base">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4" descr="D:\Users\fn\Desktop\Aniv.MP-12.05.14\322835162_baa5596007.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5 Rectángulo"/>
          <p:cNvSpPr/>
          <p:nvPr/>
        </p:nvSpPr>
        <p:spPr bwMode="auto">
          <a:xfrm>
            <a:off x="928688" y="928688"/>
            <a:ext cx="7215187" cy="5000625"/>
          </a:xfrm>
          <a:prstGeom prst="rect">
            <a:avLst/>
          </a:prstGeom>
          <a:ln w="60325">
            <a:solidFill>
              <a:schemeClr val="bg1"/>
            </a:solidFill>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a:lstStyle/>
          <a:p>
            <a:pPr>
              <a:defRPr/>
            </a:pPr>
            <a:endParaRPr lang="es-PE">
              <a:solidFill>
                <a:schemeClr val="tx1"/>
              </a:solidFill>
            </a:endParaRPr>
          </a:p>
        </p:txBody>
      </p:sp>
      <p:sp>
        <p:nvSpPr>
          <p:cNvPr id="86018" name="2 Marcador de contenido"/>
          <p:cNvSpPr>
            <a:spLocks noGrp="1"/>
          </p:cNvSpPr>
          <p:nvPr>
            <p:ph idx="4294967295"/>
          </p:nvPr>
        </p:nvSpPr>
        <p:spPr>
          <a:xfrm>
            <a:off x="457200" y="4076700"/>
            <a:ext cx="8686800" cy="4525963"/>
          </a:xfrm>
        </p:spPr>
        <p:txBody>
          <a:bodyPr lIns="91440" tIns="45720" rIns="91440" bIns="45720"/>
          <a:lstStyle/>
          <a:p>
            <a:pPr algn="ctr" eaLnBrk="1" hangingPunct="1">
              <a:buFontTx/>
              <a:buNone/>
            </a:pPr>
            <a:r>
              <a:rPr lang="es-PE" sz="2800" b="1" smtClean="0">
                <a:solidFill>
                  <a:schemeClr val="bg1"/>
                </a:solidFill>
              </a:rPr>
              <a:t>ACUERDO PLENARIO </a:t>
            </a:r>
          </a:p>
          <a:p>
            <a:pPr algn="ctr" eaLnBrk="1" hangingPunct="1">
              <a:buFontTx/>
              <a:buNone/>
            </a:pPr>
            <a:r>
              <a:rPr lang="es-PE" sz="2800" b="1" smtClean="0">
                <a:solidFill>
                  <a:schemeClr val="bg1"/>
                </a:solidFill>
              </a:rPr>
              <a:t>ROBO AGRAVADO - ASESINATO 2009</a:t>
            </a:r>
            <a:r>
              <a:rPr lang="es-ES" sz="2800" b="1" smtClean="0">
                <a:solidFill>
                  <a:schemeClr val="bg1"/>
                </a:solidFill>
              </a:rPr>
              <a:t>        </a:t>
            </a:r>
          </a:p>
          <a:p>
            <a:pPr algn="ctr" eaLnBrk="1" hangingPunct="1">
              <a:buFontTx/>
              <a:buNone/>
            </a:pPr>
            <a:r>
              <a:rPr lang="es-ES" sz="2400" b="1" smtClean="0">
                <a:solidFill>
                  <a:schemeClr val="bg1"/>
                </a:solidFill>
              </a:rPr>
              <a:t>Dr. Alonso Raúl Peña Cabrera Freyre </a:t>
            </a:r>
          </a:p>
        </p:txBody>
      </p:sp>
      <p:pic>
        <p:nvPicPr>
          <p:cNvPr id="3077" name="Picture 10"/>
          <p:cNvPicPr>
            <a:picLocks noChangeAspect="1" noChangeArrowheads="1"/>
          </p:cNvPicPr>
          <p:nvPr/>
        </p:nvPicPr>
        <p:blipFill>
          <a:blip r:embed="rId3" cstate="print">
            <a:extLst>
              <a:ext uri="{28A0092B-C50C-407E-A947-70E740481C1C}">
                <a14:useLocalDpi xmlns="" xmlns:a14="http://schemas.microsoft.com/office/drawing/2010/main" val="0"/>
              </a:ext>
            </a:extLst>
          </a:blip>
          <a:srcRect l="5710" t="30859" r="49048" b="15625"/>
          <a:stretch>
            <a:fillRect/>
          </a:stretch>
        </p:blipFill>
        <p:spPr bwMode="auto">
          <a:xfrm>
            <a:off x="1258888" y="1196975"/>
            <a:ext cx="6626225" cy="2944813"/>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6018"/>
                                        </p:tgtEl>
                                        <p:attrNameLst>
                                          <p:attrName>style.visibility</p:attrName>
                                        </p:attrNameLst>
                                      </p:cBhvr>
                                      <p:to>
                                        <p:strVal val="visible"/>
                                      </p:to>
                                    </p:set>
                                    <p:anim calcmode="lin" valueType="num">
                                      <p:cBhvr additive="base">
                                        <p:cTn id="7" dur="500" fill="hold"/>
                                        <p:tgtEl>
                                          <p:spTgt spid="86018"/>
                                        </p:tgtEl>
                                        <p:attrNameLst>
                                          <p:attrName>ppt_x</p:attrName>
                                        </p:attrNameLst>
                                      </p:cBhvr>
                                      <p:tavLst>
                                        <p:tav tm="0">
                                          <p:val>
                                            <p:strVal val="#ppt_x"/>
                                          </p:val>
                                        </p:tav>
                                        <p:tav tm="100000">
                                          <p:val>
                                            <p:strVal val="#ppt_x"/>
                                          </p:val>
                                        </p:tav>
                                      </p:tavLst>
                                    </p:anim>
                                    <p:anim calcmode="lin" valueType="num">
                                      <p:cBhvr additive="base">
                                        <p:cTn id="8" dur="500" fill="hold"/>
                                        <p:tgtEl>
                                          <p:spTgt spid="860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D:\Users\fn\Desktop\Aniv.MP-12.05.14\322835162_baa5596007.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028"/>
          <p:cNvSpPr>
            <a:spLocks noChangeArrowheads="1"/>
          </p:cNvSpPr>
          <p:nvPr/>
        </p:nvSpPr>
        <p:spPr bwMode="auto">
          <a:xfrm>
            <a:off x="500063" y="1285875"/>
            <a:ext cx="8072437" cy="3944938"/>
          </a:xfrm>
          <a:prstGeom prst="rect">
            <a:avLst/>
          </a:prstGeom>
          <a:noFill/>
          <a:ln w="9525">
            <a:noFill/>
            <a:miter lim="800000"/>
            <a:headEnd/>
            <a:tailEnd/>
          </a:ln>
        </p:spPr>
        <p:txBody>
          <a:bodyPr/>
          <a:lstStyle/>
          <a:p>
            <a:pPr algn="just" eaLnBrk="0" hangingPunct="0">
              <a:defRPr/>
            </a:pPr>
            <a:endParaRPr lang="es-ES" sz="1800" dirty="0">
              <a:solidFill>
                <a:schemeClr val="tx1">
                  <a:lumMod val="75000"/>
                </a:schemeClr>
              </a:solidFill>
              <a:latin typeface="Franklin Gothic Medium" pitchFamily="34" charset="0"/>
            </a:endParaRPr>
          </a:p>
        </p:txBody>
      </p:sp>
      <p:sp>
        <p:nvSpPr>
          <p:cNvPr id="5" name="Rectangle 1029"/>
          <p:cNvSpPr>
            <a:spLocks noChangeArrowheads="1"/>
          </p:cNvSpPr>
          <p:nvPr/>
        </p:nvSpPr>
        <p:spPr bwMode="auto">
          <a:xfrm>
            <a:off x="0" y="0"/>
            <a:ext cx="9144000" cy="476250"/>
          </a:xfrm>
          <a:prstGeom prst="rect">
            <a:avLst/>
          </a:prstGeom>
          <a:solidFill>
            <a:schemeClr val="tx1">
              <a:lumMod val="90000"/>
            </a:schemeClr>
          </a:solidFill>
          <a:ln>
            <a:solidFill>
              <a:schemeClr val="bg1"/>
            </a:solid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s-PE" sz="2000" b="1" dirty="0">
                <a:solidFill>
                  <a:schemeClr val="bg1"/>
                </a:solidFill>
              </a:rPr>
              <a:t>ACUERDO PLENARIO ROBO AGRAVADO - ASESINATO 2009</a:t>
            </a:r>
            <a:endParaRPr lang="es-ES" sz="2800" b="1" u="sng" dirty="0">
              <a:solidFill>
                <a:schemeClr val="accent1">
                  <a:lumMod val="75000"/>
                </a:schemeClr>
              </a:solidFill>
              <a:latin typeface="Franklin Gothic Medium" pitchFamily="34" charset="0"/>
              <a:cs typeface="Arial" charset="0"/>
            </a:endParaRPr>
          </a:p>
        </p:txBody>
      </p:sp>
      <p:sp>
        <p:nvSpPr>
          <p:cNvPr id="7" name="6 CuadroTexto"/>
          <p:cNvSpPr txBox="1"/>
          <p:nvPr/>
        </p:nvSpPr>
        <p:spPr>
          <a:xfrm>
            <a:off x="250825" y="1285875"/>
            <a:ext cx="8642350" cy="3632200"/>
          </a:xfrm>
          <a:prstGeom prst="rect">
            <a:avLst/>
          </a:prstGeom>
          <a:solidFill>
            <a:srgbClr val="FFBA75"/>
          </a:solidFill>
          <a:ln w="22225">
            <a:solidFill>
              <a:schemeClr val="bg1"/>
            </a:solidFill>
          </a:ln>
        </p:spPr>
        <p:style>
          <a:lnRef idx="1">
            <a:schemeClr val="accent1"/>
          </a:lnRef>
          <a:fillRef idx="2">
            <a:schemeClr val="accent1"/>
          </a:fillRef>
          <a:effectRef idx="1">
            <a:schemeClr val="accent1"/>
          </a:effectRef>
          <a:fontRef idx="minor">
            <a:schemeClr val="dk1"/>
          </a:fontRef>
        </p:style>
        <p:txBody>
          <a:bodyPr>
            <a:spAutoFit/>
          </a:bodyPr>
          <a:lstStyle/>
          <a:p>
            <a:pPr algn="just">
              <a:defRPr/>
            </a:pPr>
            <a:r>
              <a:rPr lang="es-PE" sz="2300" b="1" dirty="0">
                <a:solidFill>
                  <a:schemeClr val="bg1"/>
                </a:solidFill>
              </a:rPr>
              <a:t>Ahora bien, en el segundo supuesto –para ocultar otro delito-, el delito  previamente cometido o el que está ejecutándose -el delito a ocultar puede ser doloso o culposo- es la causa del comportamiento homicida del agente. Ello ocurre, por ejemplo, cuando el agente es sorprendido en el acto del robo y para evitar su captura, dispara contra su perseguidor o contra quien trata de impedir su fuga, que conduciría al descubrimiento o esclarecimiento de su delito [JOSÉ HURTADO POZO: Manual de Derecho Penal Parte Especial I Homicidio, 2da. Edición, Ediciones </a:t>
            </a:r>
            <a:r>
              <a:rPr lang="es-PE" sz="2300" b="1" dirty="0" err="1">
                <a:solidFill>
                  <a:schemeClr val="bg1"/>
                </a:solidFill>
              </a:rPr>
              <a:t>Juris</a:t>
            </a:r>
            <a:r>
              <a:rPr lang="es-PE" sz="2300" b="1" dirty="0">
                <a:solidFill>
                  <a:schemeClr val="bg1"/>
                </a:solidFill>
              </a:rPr>
              <a:t>, Lima, 1995, páginas 59/69].</a:t>
            </a:r>
            <a:endParaRPr lang="es-PE" sz="2300" dirty="0">
              <a:solidFill>
                <a:schemeClr val="tx1">
                  <a:lumMod val="7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D:\Users\fn\Desktop\Aniv.MP-12.05.14\322835162_baa5596007.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028"/>
          <p:cNvSpPr>
            <a:spLocks noChangeArrowheads="1"/>
          </p:cNvSpPr>
          <p:nvPr/>
        </p:nvSpPr>
        <p:spPr bwMode="auto">
          <a:xfrm>
            <a:off x="500063" y="1285875"/>
            <a:ext cx="8072437" cy="3944938"/>
          </a:xfrm>
          <a:prstGeom prst="rect">
            <a:avLst/>
          </a:prstGeom>
          <a:noFill/>
          <a:ln w="9525">
            <a:noFill/>
            <a:miter lim="800000"/>
            <a:headEnd/>
            <a:tailEnd/>
          </a:ln>
        </p:spPr>
        <p:txBody>
          <a:bodyPr/>
          <a:lstStyle/>
          <a:p>
            <a:pPr algn="just" eaLnBrk="0" hangingPunct="0">
              <a:defRPr/>
            </a:pPr>
            <a:endParaRPr lang="es-ES" sz="1800" dirty="0">
              <a:solidFill>
                <a:schemeClr val="tx1">
                  <a:lumMod val="75000"/>
                </a:schemeClr>
              </a:solidFill>
              <a:latin typeface="Franklin Gothic Medium" pitchFamily="34" charset="0"/>
            </a:endParaRPr>
          </a:p>
        </p:txBody>
      </p:sp>
      <p:sp>
        <p:nvSpPr>
          <p:cNvPr id="5" name="Rectangle 1029"/>
          <p:cNvSpPr>
            <a:spLocks noChangeArrowheads="1"/>
          </p:cNvSpPr>
          <p:nvPr/>
        </p:nvSpPr>
        <p:spPr bwMode="auto">
          <a:xfrm>
            <a:off x="0" y="0"/>
            <a:ext cx="9144000" cy="476250"/>
          </a:xfrm>
          <a:prstGeom prst="rect">
            <a:avLst/>
          </a:prstGeom>
          <a:solidFill>
            <a:schemeClr val="tx1">
              <a:lumMod val="90000"/>
            </a:schemeClr>
          </a:solidFill>
          <a:ln>
            <a:solidFill>
              <a:schemeClr val="bg1"/>
            </a:solid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s-PE" sz="2000" b="1" dirty="0">
                <a:solidFill>
                  <a:schemeClr val="bg1"/>
                </a:solidFill>
              </a:rPr>
              <a:t>ACUERDO PLENARIO ROBO AGRAVADO - ASESINATO 2009</a:t>
            </a:r>
            <a:endParaRPr lang="es-ES" sz="2800" b="1" u="sng" dirty="0">
              <a:solidFill>
                <a:schemeClr val="accent1">
                  <a:lumMod val="75000"/>
                </a:schemeClr>
              </a:solidFill>
              <a:latin typeface="Franklin Gothic Medium" pitchFamily="34" charset="0"/>
              <a:cs typeface="Arial" charset="0"/>
            </a:endParaRPr>
          </a:p>
        </p:txBody>
      </p:sp>
      <p:sp>
        <p:nvSpPr>
          <p:cNvPr id="7" name="6 CuadroTexto"/>
          <p:cNvSpPr txBox="1"/>
          <p:nvPr/>
        </p:nvSpPr>
        <p:spPr>
          <a:xfrm>
            <a:off x="250825" y="1285875"/>
            <a:ext cx="8642350" cy="3632200"/>
          </a:xfrm>
          <a:prstGeom prst="rect">
            <a:avLst/>
          </a:prstGeom>
          <a:solidFill>
            <a:srgbClr val="FFBA75"/>
          </a:solidFill>
          <a:ln w="22225">
            <a:solidFill>
              <a:schemeClr val="bg1"/>
            </a:solidFill>
          </a:ln>
        </p:spPr>
        <p:style>
          <a:lnRef idx="1">
            <a:schemeClr val="accent1"/>
          </a:lnRef>
          <a:fillRef idx="2">
            <a:schemeClr val="accent1"/>
          </a:fillRef>
          <a:effectRef idx="1">
            <a:schemeClr val="accent1"/>
          </a:effectRef>
          <a:fontRef idx="minor">
            <a:schemeClr val="dk1"/>
          </a:fontRef>
        </p:style>
        <p:txBody>
          <a:bodyPr>
            <a:spAutoFit/>
          </a:bodyPr>
          <a:lstStyle/>
          <a:p>
            <a:pPr algn="just">
              <a:defRPr/>
            </a:pPr>
            <a:r>
              <a:rPr lang="es-PE" sz="2300" b="1" dirty="0">
                <a:solidFill>
                  <a:schemeClr val="bg1"/>
                </a:solidFill>
              </a:rPr>
              <a:t>En ambos supuestos, pues, el elemento subjetivo del tipo legal es determinante. En tal sentido, la referencia legal al mundo interno del agente, a la finalidad que persigue, es de tal relevancia que será suficiente para la consumación de la conducta típica que se compruebe la presencia de este factor. Por consiguiente, el agente, en la circunstancia o en el contexto situacional en que interviene ha de valorar la perpetración del homicidio como vía para garantizar su objetivo ligado siempre a otro delito [JOSÉ LUIS CASTILLO ALVA: Derecho Penal Parte Especial I, Editorial </a:t>
            </a:r>
            <a:r>
              <a:rPr lang="es-PE" sz="2300" b="1" dirty="0" err="1">
                <a:solidFill>
                  <a:schemeClr val="bg1"/>
                </a:solidFill>
              </a:rPr>
              <a:t>Grijley</a:t>
            </a:r>
            <a:r>
              <a:rPr lang="es-PE" sz="2300" b="1" dirty="0">
                <a:solidFill>
                  <a:schemeClr val="bg1"/>
                </a:solidFill>
              </a:rPr>
              <a:t>, Lima, 2008, páginas 410/411]. </a:t>
            </a:r>
            <a:endParaRPr lang="es-PE" sz="2300" dirty="0">
              <a:solidFill>
                <a:schemeClr val="tx1">
                  <a:lumMod val="7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D:\Users\fn\Desktop\Aniv.MP-12.05.14\322835162_baa5596007.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028"/>
          <p:cNvSpPr>
            <a:spLocks noChangeArrowheads="1"/>
          </p:cNvSpPr>
          <p:nvPr/>
        </p:nvSpPr>
        <p:spPr bwMode="auto">
          <a:xfrm>
            <a:off x="500063" y="1285875"/>
            <a:ext cx="8072437" cy="3944938"/>
          </a:xfrm>
          <a:prstGeom prst="rect">
            <a:avLst/>
          </a:prstGeom>
          <a:noFill/>
          <a:ln w="9525">
            <a:noFill/>
            <a:miter lim="800000"/>
            <a:headEnd/>
            <a:tailEnd/>
          </a:ln>
        </p:spPr>
        <p:txBody>
          <a:bodyPr/>
          <a:lstStyle/>
          <a:p>
            <a:pPr algn="just" eaLnBrk="0" hangingPunct="0">
              <a:defRPr/>
            </a:pPr>
            <a:endParaRPr lang="es-ES" sz="1800" dirty="0">
              <a:solidFill>
                <a:schemeClr val="tx1">
                  <a:lumMod val="75000"/>
                </a:schemeClr>
              </a:solidFill>
              <a:latin typeface="Franklin Gothic Medium" pitchFamily="34" charset="0"/>
            </a:endParaRPr>
          </a:p>
        </p:txBody>
      </p:sp>
      <p:sp>
        <p:nvSpPr>
          <p:cNvPr id="5" name="Rectangle 1029"/>
          <p:cNvSpPr>
            <a:spLocks noChangeArrowheads="1"/>
          </p:cNvSpPr>
          <p:nvPr/>
        </p:nvSpPr>
        <p:spPr bwMode="auto">
          <a:xfrm>
            <a:off x="0" y="0"/>
            <a:ext cx="9144000" cy="476250"/>
          </a:xfrm>
          <a:prstGeom prst="rect">
            <a:avLst/>
          </a:prstGeom>
          <a:solidFill>
            <a:schemeClr val="tx1">
              <a:lumMod val="90000"/>
            </a:schemeClr>
          </a:solidFill>
          <a:ln>
            <a:solidFill>
              <a:schemeClr val="bg1"/>
            </a:solid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s-PE" sz="2000" b="1" dirty="0">
                <a:solidFill>
                  <a:schemeClr val="bg1"/>
                </a:solidFill>
              </a:rPr>
              <a:t>ACUERDO PLENARIO ROBO AGRAVADO - ASESINATO 2009</a:t>
            </a:r>
            <a:endParaRPr lang="es-ES" sz="2800" b="1" u="sng" dirty="0">
              <a:solidFill>
                <a:schemeClr val="accent1">
                  <a:lumMod val="75000"/>
                </a:schemeClr>
              </a:solidFill>
              <a:latin typeface="Franklin Gothic Medium" pitchFamily="34" charset="0"/>
              <a:cs typeface="Arial" charset="0"/>
            </a:endParaRPr>
          </a:p>
        </p:txBody>
      </p:sp>
      <p:sp>
        <p:nvSpPr>
          <p:cNvPr id="7" name="6 CuadroTexto"/>
          <p:cNvSpPr txBox="1"/>
          <p:nvPr/>
        </p:nvSpPr>
        <p:spPr>
          <a:xfrm>
            <a:off x="250825" y="1285875"/>
            <a:ext cx="8642350" cy="5048250"/>
          </a:xfrm>
          <a:prstGeom prst="rect">
            <a:avLst/>
          </a:prstGeom>
          <a:solidFill>
            <a:srgbClr val="FFBA75"/>
          </a:solidFill>
          <a:ln w="22225">
            <a:solidFill>
              <a:schemeClr val="bg1"/>
            </a:solidFill>
          </a:ln>
        </p:spPr>
        <p:style>
          <a:lnRef idx="1">
            <a:schemeClr val="accent1"/>
          </a:lnRef>
          <a:fillRef idx="2">
            <a:schemeClr val="accent1"/>
          </a:fillRef>
          <a:effectRef idx="1">
            <a:schemeClr val="accent1"/>
          </a:effectRef>
          <a:fontRef idx="minor">
            <a:schemeClr val="dk1"/>
          </a:fontRef>
        </p:style>
        <p:txBody>
          <a:bodyPr>
            <a:spAutoFit/>
          </a:bodyPr>
          <a:lstStyle/>
          <a:p>
            <a:pPr algn="just">
              <a:defRPr/>
            </a:pPr>
            <a:r>
              <a:rPr lang="es-PE" sz="2300" b="1" dirty="0">
                <a:solidFill>
                  <a:schemeClr val="bg1"/>
                </a:solidFill>
              </a:rPr>
              <a:t>Sobre la línea argumental descrita, la Sala de la Corte Suprema en el </a:t>
            </a:r>
            <a:r>
              <a:rPr lang="es-PE" sz="2300" b="1" dirty="0">
                <a:solidFill>
                  <a:srgbClr val="C00000"/>
                </a:solidFill>
              </a:rPr>
              <a:t>RN 3932-2004</a:t>
            </a:r>
            <a:r>
              <a:rPr lang="es-PE" sz="2300" b="1" dirty="0">
                <a:solidFill>
                  <a:schemeClr val="bg1"/>
                </a:solidFill>
              </a:rPr>
              <a:t>, había planteado ya lo siguiente: “a) La determinación del momento en que se consuman el delito de robo agravado y, b) Violencia ejercida con posterioridad a la consumación del mencionado delito. Que respecto de la primera es de precisar: Que el delito de robo consiste en el apoderamiento de un bien mueble, con </a:t>
            </a:r>
            <a:r>
              <a:rPr lang="es-PE" sz="2300" b="1" dirty="0" err="1">
                <a:solidFill>
                  <a:schemeClr val="bg1"/>
                </a:solidFill>
              </a:rPr>
              <a:t>ánimus</a:t>
            </a:r>
            <a:r>
              <a:rPr lang="es-PE" sz="2300" b="1" dirty="0">
                <a:solidFill>
                  <a:schemeClr val="bg1"/>
                </a:solidFill>
              </a:rPr>
              <a:t> </a:t>
            </a:r>
            <a:r>
              <a:rPr lang="es-PE" sz="2300" b="1" dirty="0" err="1">
                <a:solidFill>
                  <a:schemeClr val="bg1"/>
                </a:solidFill>
              </a:rPr>
              <a:t>lucrandi</a:t>
            </a:r>
            <a:r>
              <a:rPr lang="es-PE" sz="2300" b="1" dirty="0">
                <a:solidFill>
                  <a:schemeClr val="bg1"/>
                </a:solidFill>
              </a:rPr>
              <a:t>, es decir el aprovechamiento y sustracción del lugar donde se encuentre, siendo necesario el empleo de la violencia o amenaza por parte del agente sobre la víctima (vis absoluta o vis corporales y vis compulsiva), destinadas a posibilitar la sustracción del bien, debiendo ser éstas actuales e inminentes en el momento de la consumación del evento y gravitar en el resultado, consumándose el delito con el apoderamiento del objeto mueble aunque sea por breve lapso de tiempo.</a:t>
            </a:r>
            <a:endParaRPr lang="es-PE" sz="2300" dirty="0">
              <a:solidFill>
                <a:schemeClr val="tx1">
                  <a:lumMod val="7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D:\Users\fn\Desktop\Aniv.MP-12.05.14\322835162_baa5596007.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028"/>
          <p:cNvSpPr>
            <a:spLocks noChangeArrowheads="1"/>
          </p:cNvSpPr>
          <p:nvPr/>
        </p:nvSpPr>
        <p:spPr bwMode="auto">
          <a:xfrm>
            <a:off x="500063" y="1285875"/>
            <a:ext cx="8072437" cy="3944938"/>
          </a:xfrm>
          <a:prstGeom prst="rect">
            <a:avLst/>
          </a:prstGeom>
          <a:noFill/>
          <a:ln w="9525">
            <a:noFill/>
            <a:miter lim="800000"/>
            <a:headEnd/>
            <a:tailEnd/>
          </a:ln>
        </p:spPr>
        <p:txBody>
          <a:bodyPr/>
          <a:lstStyle/>
          <a:p>
            <a:pPr algn="just" eaLnBrk="0" hangingPunct="0">
              <a:defRPr/>
            </a:pPr>
            <a:endParaRPr lang="es-ES" sz="1800" dirty="0">
              <a:solidFill>
                <a:schemeClr val="tx1">
                  <a:lumMod val="75000"/>
                </a:schemeClr>
              </a:solidFill>
              <a:latin typeface="Franklin Gothic Medium" pitchFamily="34" charset="0"/>
            </a:endParaRPr>
          </a:p>
        </p:txBody>
      </p:sp>
      <p:sp>
        <p:nvSpPr>
          <p:cNvPr id="5" name="Rectangle 1029"/>
          <p:cNvSpPr>
            <a:spLocks noChangeArrowheads="1"/>
          </p:cNvSpPr>
          <p:nvPr/>
        </p:nvSpPr>
        <p:spPr bwMode="auto">
          <a:xfrm>
            <a:off x="0" y="0"/>
            <a:ext cx="9144000" cy="476250"/>
          </a:xfrm>
          <a:prstGeom prst="rect">
            <a:avLst/>
          </a:prstGeom>
          <a:solidFill>
            <a:schemeClr val="tx1">
              <a:lumMod val="90000"/>
            </a:schemeClr>
          </a:solidFill>
          <a:ln>
            <a:solidFill>
              <a:schemeClr val="bg1"/>
            </a:solid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s-PE" sz="2000" b="1" dirty="0">
                <a:solidFill>
                  <a:schemeClr val="bg1"/>
                </a:solidFill>
              </a:rPr>
              <a:t>ACUERDO PLENARIO ROBO AGRAVADO - ASESINATO 2009</a:t>
            </a:r>
            <a:endParaRPr lang="es-ES" sz="2800" b="1" u="sng" dirty="0">
              <a:solidFill>
                <a:schemeClr val="accent1">
                  <a:lumMod val="75000"/>
                </a:schemeClr>
              </a:solidFill>
              <a:latin typeface="Franklin Gothic Medium" pitchFamily="34" charset="0"/>
              <a:cs typeface="Arial" charset="0"/>
            </a:endParaRPr>
          </a:p>
        </p:txBody>
      </p:sp>
      <p:sp>
        <p:nvSpPr>
          <p:cNvPr id="7" name="6 CuadroTexto"/>
          <p:cNvSpPr txBox="1"/>
          <p:nvPr/>
        </p:nvSpPr>
        <p:spPr>
          <a:xfrm>
            <a:off x="250825" y="904875"/>
            <a:ext cx="6337300" cy="5402263"/>
          </a:xfrm>
          <a:prstGeom prst="rect">
            <a:avLst/>
          </a:prstGeom>
          <a:solidFill>
            <a:srgbClr val="FFBA75"/>
          </a:solidFill>
          <a:ln w="22225">
            <a:solidFill>
              <a:schemeClr val="bg1"/>
            </a:solidFill>
          </a:ln>
        </p:spPr>
        <p:style>
          <a:lnRef idx="1">
            <a:schemeClr val="accent1"/>
          </a:lnRef>
          <a:fillRef idx="2">
            <a:schemeClr val="accent1"/>
          </a:fillRef>
          <a:effectRef idx="1">
            <a:schemeClr val="accent1"/>
          </a:effectRef>
          <a:fontRef idx="minor">
            <a:schemeClr val="dk1"/>
          </a:fontRef>
        </p:style>
        <p:txBody>
          <a:bodyPr>
            <a:spAutoFit/>
          </a:bodyPr>
          <a:lstStyle/>
          <a:p>
            <a:pPr algn="just">
              <a:defRPr/>
            </a:pPr>
            <a:r>
              <a:rPr lang="es-PE" sz="2300" b="1" dirty="0">
                <a:solidFill>
                  <a:schemeClr val="bg1"/>
                </a:solidFill>
              </a:rPr>
              <a:t>Que en cuanto a la segunda cabe señalar: Que cuando la violencia es ejercida con posterioridad a la consumación del hecho punible y se cause la muerte de la víctima, la conducta del agresor habría quedado circunscrita a un resultado preterintencional o a un delito contra la vida, el cuerpo y la salud –homicidio doloso – produciéndose aquí un concurso real de delitos, esto es, la presencia de dos ilícitos calificándolos cada uno de ellos como hechos independientes. Que sin embargo, si la muerte la ocasionó el agente para facilitar la consumación del robo o para ocultar su realización o impedir su detención tal acción homicida constituirá delito de asesinato. ”</a:t>
            </a:r>
            <a:endParaRPr lang="es-PE" sz="2300" dirty="0">
              <a:solidFill>
                <a:schemeClr val="tx1">
                  <a:lumMod val="75000"/>
                </a:schemeClr>
              </a:solidFill>
            </a:endParaRPr>
          </a:p>
        </p:txBody>
      </p:sp>
      <p:pic>
        <p:nvPicPr>
          <p:cNvPr id="1536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l="3043" t="32463" r="45972" b="13786"/>
          <a:stretch>
            <a:fillRect/>
          </a:stretch>
        </p:blipFill>
        <p:spPr bwMode="auto">
          <a:xfrm>
            <a:off x="6659563" y="904875"/>
            <a:ext cx="2376487" cy="1774825"/>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6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l="4791" t="32790" r="45699" b="17026"/>
          <a:stretch>
            <a:fillRect/>
          </a:stretch>
        </p:blipFill>
        <p:spPr bwMode="auto">
          <a:xfrm>
            <a:off x="6659563" y="2714625"/>
            <a:ext cx="2376487" cy="1577975"/>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68"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l="7832" t="30923" r="48009" b="15158"/>
          <a:stretch>
            <a:fillRect/>
          </a:stretch>
        </p:blipFill>
        <p:spPr bwMode="auto">
          <a:xfrm>
            <a:off x="6665913" y="4492625"/>
            <a:ext cx="2374900" cy="1871663"/>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D:\Users\fn\Desktop\Aniv.MP-12.05.14\322835162_baa5596007.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028"/>
          <p:cNvSpPr>
            <a:spLocks noChangeArrowheads="1"/>
          </p:cNvSpPr>
          <p:nvPr/>
        </p:nvSpPr>
        <p:spPr bwMode="auto">
          <a:xfrm>
            <a:off x="500063" y="1285875"/>
            <a:ext cx="8072437" cy="3944938"/>
          </a:xfrm>
          <a:prstGeom prst="rect">
            <a:avLst/>
          </a:prstGeom>
          <a:noFill/>
          <a:ln w="9525">
            <a:noFill/>
            <a:miter lim="800000"/>
            <a:headEnd/>
            <a:tailEnd/>
          </a:ln>
        </p:spPr>
        <p:txBody>
          <a:bodyPr/>
          <a:lstStyle/>
          <a:p>
            <a:pPr algn="just" eaLnBrk="0" hangingPunct="0">
              <a:defRPr/>
            </a:pPr>
            <a:endParaRPr lang="es-ES" sz="1800" dirty="0">
              <a:solidFill>
                <a:schemeClr val="tx1">
                  <a:lumMod val="75000"/>
                </a:schemeClr>
              </a:solidFill>
              <a:latin typeface="Franklin Gothic Medium" pitchFamily="34" charset="0"/>
            </a:endParaRPr>
          </a:p>
        </p:txBody>
      </p:sp>
      <p:sp>
        <p:nvSpPr>
          <p:cNvPr id="5" name="Rectangle 1029"/>
          <p:cNvSpPr>
            <a:spLocks noChangeArrowheads="1"/>
          </p:cNvSpPr>
          <p:nvPr/>
        </p:nvSpPr>
        <p:spPr bwMode="auto">
          <a:xfrm>
            <a:off x="0" y="0"/>
            <a:ext cx="9144000" cy="476250"/>
          </a:xfrm>
          <a:prstGeom prst="rect">
            <a:avLst/>
          </a:prstGeom>
          <a:solidFill>
            <a:schemeClr val="tx1">
              <a:lumMod val="90000"/>
            </a:schemeClr>
          </a:solidFill>
          <a:ln>
            <a:solidFill>
              <a:schemeClr val="bg1"/>
            </a:solid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s-PE" sz="2000" b="1" dirty="0">
                <a:solidFill>
                  <a:schemeClr val="bg1"/>
                </a:solidFill>
              </a:rPr>
              <a:t>ACUERDO PLENARIO ROBO AGRAVADO - ASESINATO 2009</a:t>
            </a:r>
            <a:endParaRPr lang="es-ES" sz="2800" b="1" u="sng" dirty="0">
              <a:solidFill>
                <a:schemeClr val="accent1">
                  <a:lumMod val="75000"/>
                </a:schemeClr>
              </a:solidFill>
              <a:latin typeface="Franklin Gothic Medium" pitchFamily="34" charset="0"/>
              <a:cs typeface="Arial" charset="0"/>
            </a:endParaRPr>
          </a:p>
        </p:txBody>
      </p:sp>
      <p:sp>
        <p:nvSpPr>
          <p:cNvPr id="4101" name="5 Rectángulo"/>
          <p:cNvSpPr>
            <a:spLocks noChangeArrowheads="1"/>
          </p:cNvSpPr>
          <p:nvPr/>
        </p:nvSpPr>
        <p:spPr bwMode="auto">
          <a:xfrm>
            <a:off x="0" y="692150"/>
            <a:ext cx="9144000" cy="989013"/>
          </a:xfrm>
          <a:prstGeom prst="rect">
            <a:avLst/>
          </a:prstGeom>
          <a:solidFill>
            <a:schemeClr val="accent1"/>
          </a:solidFill>
          <a:ln w="47625" algn="ctr">
            <a:solidFill>
              <a:schemeClr val="bg1"/>
            </a:solidFill>
            <a:round/>
            <a:headEnd type="none" w="sm" len="sm"/>
            <a:tailEnd type="none" w="sm" len="sm"/>
          </a:ln>
        </p:spPr>
        <p:txBody>
          <a:bodyPr wrap="none"/>
          <a:lstStyle/>
          <a:p>
            <a:r>
              <a:rPr lang="es-PE" sz="1800" b="1">
                <a:solidFill>
                  <a:schemeClr val="bg1"/>
                </a:solidFill>
              </a:rPr>
              <a:t>La Corte Suprema, a través de la institución del «Precedente Vinculante»</a:t>
            </a:r>
          </a:p>
          <a:p>
            <a:r>
              <a:rPr lang="es-PE" sz="1800" b="1">
                <a:solidFill>
                  <a:schemeClr val="bg1"/>
                </a:solidFill>
              </a:rPr>
              <a:t> - Nº 3-2008/CJ-116: ROBO CON MUERTE SUBSEQUENTE Y DELITO DE ASESINATO</a:t>
            </a:r>
          </a:p>
          <a:p>
            <a:r>
              <a:rPr lang="es-PE" sz="1800" b="1">
                <a:solidFill>
                  <a:schemeClr val="bg1"/>
                </a:solidFill>
              </a:rPr>
              <a:t> Y LAS LESIONES COMO AGRAVANTES EN EL DELITO DE ROBO</a:t>
            </a:r>
          </a:p>
          <a:p>
            <a:endParaRPr lang="es-PE" sz="2000" b="1">
              <a:solidFill>
                <a:schemeClr val="bg1"/>
              </a:solidFill>
            </a:endParaRPr>
          </a:p>
          <a:p>
            <a:endParaRPr lang="es-PE"/>
          </a:p>
        </p:txBody>
      </p:sp>
      <p:sp>
        <p:nvSpPr>
          <p:cNvPr id="7" name="6 CuadroTexto"/>
          <p:cNvSpPr txBox="1"/>
          <p:nvPr/>
        </p:nvSpPr>
        <p:spPr>
          <a:xfrm>
            <a:off x="347663" y="2133600"/>
            <a:ext cx="8497887" cy="1508125"/>
          </a:xfrm>
          <a:prstGeom prst="rect">
            <a:avLst/>
          </a:prstGeom>
          <a:solidFill>
            <a:srgbClr val="FFBA75"/>
          </a:solidFill>
          <a:ln w="22225">
            <a:solidFill>
              <a:schemeClr val="bg1"/>
            </a:solidFill>
          </a:ln>
        </p:spPr>
        <p:style>
          <a:lnRef idx="1">
            <a:schemeClr val="accent1"/>
          </a:lnRef>
          <a:fillRef idx="2">
            <a:schemeClr val="accent1"/>
          </a:fillRef>
          <a:effectRef idx="1">
            <a:schemeClr val="accent1"/>
          </a:effectRef>
          <a:fontRef idx="minor">
            <a:schemeClr val="dk1"/>
          </a:fontRef>
        </p:style>
        <p:txBody>
          <a:bodyPr>
            <a:spAutoFit/>
          </a:bodyPr>
          <a:lstStyle/>
          <a:p>
            <a:pPr algn="just">
              <a:defRPr/>
            </a:pPr>
            <a:r>
              <a:rPr lang="es-PE" sz="2300" b="1" dirty="0">
                <a:solidFill>
                  <a:schemeClr val="bg1"/>
                </a:solidFill>
              </a:rPr>
              <a:t>, que habría de encargarse de esbozar un criterio interpretativo acorde a los argumentos teórico-conceptuales reseñados en líneas anteriores. </a:t>
            </a:r>
          </a:p>
          <a:p>
            <a:pPr algn="just">
              <a:defRPr/>
            </a:pPr>
            <a:endParaRPr lang="es-PE" sz="2300" dirty="0">
              <a:solidFill>
                <a:schemeClr val="tx1">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D:\Users\fn\Desktop\Aniv.MP-12.05.14\322835162_baa5596007.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028"/>
          <p:cNvSpPr>
            <a:spLocks noChangeArrowheads="1"/>
          </p:cNvSpPr>
          <p:nvPr/>
        </p:nvSpPr>
        <p:spPr bwMode="auto">
          <a:xfrm>
            <a:off x="500063" y="1285875"/>
            <a:ext cx="8072437" cy="3944938"/>
          </a:xfrm>
          <a:prstGeom prst="rect">
            <a:avLst/>
          </a:prstGeom>
          <a:noFill/>
          <a:ln w="9525">
            <a:noFill/>
            <a:miter lim="800000"/>
            <a:headEnd/>
            <a:tailEnd/>
          </a:ln>
        </p:spPr>
        <p:txBody>
          <a:bodyPr/>
          <a:lstStyle/>
          <a:p>
            <a:pPr algn="just" eaLnBrk="0" hangingPunct="0">
              <a:defRPr/>
            </a:pPr>
            <a:endParaRPr lang="es-ES" sz="1800" dirty="0">
              <a:solidFill>
                <a:schemeClr val="tx1">
                  <a:lumMod val="75000"/>
                </a:schemeClr>
              </a:solidFill>
              <a:latin typeface="Franklin Gothic Medium" pitchFamily="34" charset="0"/>
            </a:endParaRPr>
          </a:p>
        </p:txBody>
      </p:sp>
      <p:sp>
        <p:nvSpPr>
          <p:cNvPr id="5" name="Rectangle 1029"/>
          <p:cNvSpPr>
            <a:spLocks noChangeArrowheads="1"/>
          </p:cNvSpPr>
          <p:nvPr/>
        </p:nvSpPr>
        <p:spPr bwMode="auto">
          <a:xfrm>
            <a:off x="0" y="0"/>
            <a:ext cx="9144000" cy="476250"/>
          </a:xfrm>
          <a:prstGeom prst="rect">
            <a:avLst/>
          </a:prstGeom>
          <a:solidFill>
            <a:schemeClr val="tx1">
              <a:lumMod val="90000"/>
            </a:schemeClr>
          </a:solidFill>
          <a:ln>
            <a:solidFill>
              <a:schemeClr val="bg1"/>
            </a:solid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s-PE" sz="2000" b="1" dirty="0">
                <a:solidFill>
                  <a:schemeClr val="bg1"/>
                </a:solidFill>
              </a:rPr>
              <a:t>ACUERDO PLENARIO ROBO AGRAVADO - ASESINATO 2009</a:t>
            </a:r>
            <a:endParaRPr lang="es-ES" sz="2800" b="1" u="sng" dirty="0">
              <a:solidFill>
                <a:schemeClr val="accent1">
                  <a:lumMod val="75000"/>
                </a:schemeClr>
              </a:solidFill>
              <a:latin typeface="Franklin Gothic Medium" pitchFamily="34" charset="0"/>
              <a:cs typeface="Arial" charset="0"/>
            </a:endParaRPr>
          </a:p>
        </p:txBody>
      </p:sp>
      <p:sp>
        <p:nvSpPr>
          <p:cNvPr id="7" name="6 CuadroTexto"/>
          <p:cNvSpPr txBox="1"/>
          <p:nvPr/>
        </p:nvSpPr>
        <p:spPr>
          <a:xfrm>
            <a:off x="250825" y="1052513"/>
            <a:ext cx="8497888" cy="3632200"/>
          </a:xfrm>
          <a:prstGeom prst="rect">
            <a:avLst/>
          </a:prstGeom>
          <a:solidFill>
            <a:srgbClr val="FFBA75"/>
          </a:solidFill>
          <a:ln w="22225">
            <a:solidFill>
              <a:schemeClr val="bg1"/>
            </a:solidFill>
          </a:ln>
        </p:spPr>
        <p:style>
          <a:lnRef idx="1">
            <a:schemeClr val="accent1"/>
          </a:lnRef>
          <a:fillRef idx="2">
            <a:schemeClr val="accent1"/>
          </a:fillRef>
          <a:effectRef idx="1">
            <a:schemeClr val="accent1"/>
          </a:effectRef>
          <a:fontRef idx="minor">
            <a:schemeClr val="dk1"/>
          </a:fontRef>
        </p:style>
        <p:txBody>
          <a:bodyPr>
            <a:spAutoFit/>
          </a:bodyPr>
          <a:lstStyle/>
          <a:p>
            <a:pPr algn="just">
              <a:defRPr/>
            </a:pPr>
            <a:r>
              <a:rPr lang="es-PE" sz="2300" b="1" dirty="0">
                <a:solidFill>
                  <a:schemeClr val="bg1"/>
                </a:solidFill>
              </a:rPr>
              <a:t>En el Fundamento 6 del Acuerdo Plenario, se dice lo siguiente: </a:t>
            </a:r>
          </a:p>
          <a:p>
            <a:pPr algn="just">
              <a:defRPr/>
            </a:pPr>
            <a:r>
              <a:rPr lang="es-PE" sz="2300" b="1" dirty="0">
                <a:solidFill>
                  <a:schemeClr val="bg1"/>
                </a:solidFill>
              </a:rPr>
              <a:t>“El ordenamiento penal vigente contiene dos tipos legales que aluden a la muerte de una persona en conexión con la comisión de otro delito. Se trata de los </a:t>
            </a:r>
            <a:r>
              <a:rPr lang="es-PE" sz="2300" b="1" dirty="0">
                <a:solidFill>
                  <a:srgbClr val="C00000"/>
                </a:solidFill>
              </a:rPr>
              <a:t>artículos 108° CP </a:t>
            </a:r>
            <a:r>
              <a:rPr lang="es-PE" sz="2300" b="1" dirty="0">
                <a:solidFill>
                  <a:schemeClr val="bg1"/>
                </a:solidFill>
              </a:rPr>
              <a:t>sobre el delito de asesinato y </a:t>
            </a:r>
            <a:r>
              <a:rPr lang="es-PE" sz="2300" b="1" dirty="0">
                <a:solidFill>
                  <a:srgbClr val="C00000"/>
                </a:solidFill>
              </a:rPr>
              <a:t>189° CP </a:t>
            </a:r>
            <a:r>
              <a:rPr lang="es-PE" sz="2300" b="1" dirty="0">
                <a:solidFill>
                  <a:schemeClr val="bg1"/>
                </a:solidFill>
              </a:rPr>
              <a:t>sobre delito de robo con agravantes. En efecto en estas disposiciones se regula lo siguiente: </a:t>
            </a:r>
            <a:r>
              <a:rPr lang="es-PE" sz="2300" b="1" dirty="0">
                <a:solidFill>
                  <a:srgbClr val="C00000"/>
                </a:solidFill>
              </a:rPr>
              <a:t>Artículo 108° CP</a:t>
            </a:r>
            <a:r>
              <a:rPr lang="es-PE" sz="2300" b="1" dirty="0">
                <a:solidFill>
                  <a:schemeClr val="bg1"/>
                </a:solidFill>
              </a:rPr>
              <a:t>: “Será reprimido […] el que mate a otro concurriendo cualquiera de las siguientes circunstancias: 2. Para facilitar u ocultar otro delito”. </a:t>
            </a:r>
          </a:p>
          <a:p>
            <a:pPr algn="just">
              <a:defRPr/>
            </a:pPr>
            <a:endParaRPr lang="es-PE" sz="2300" dirty="0">
              <a:solidFill>
                <a:schemeClr val="tx1">
                  <a:lumMod val="7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D:\Users\fn\Desktop\Aniv.MP-12.05.14\322835162_baa5596007.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028"/>
          <p:cNvSpPr>
            <a:spLocks noChangeArrowheads="1"/>
          </p:cNvSpPr>
          <p:nvPr/>
        </p:nvSpPr>
        <p:spPr bwMode="auto">
          <a:xfrm>
            <a:off x="500063" y="1285875"/>
            <a:ext cx="8072437" cy="3944938"/>
          </a:xfrm>
          <a:prstGeom prst="rect">
            <a:avLst/>
          </a:prstGeom>
          <a:noFill/>
          <a:ln w="9525">
            <a:noFill/>
            <a:miter lim="800000"/>
            <a:headEnd/>
            <a:tailEnd/>
          </a:ln>
        </p:spPr>
        <p:txBody>
          <a:bodyPr/>
          <a:lstStyle/>
          <a:p>
            <a:pPr algn="just" eaLnBrk="0" hangingPunct="0">
              <a:defRPr/>
            </a:pPr>
            <a:endParaRPr lang="es-ES" sz="1800" dirty="0">
              <a:solidFill>
                <a:schemeClr val="tx1">
                  <a:lumMod val="75000"/>
                </a:schemeClr>
              </a:solidFill>
              <a:latin typeface="Franklin Gothic Medium" pitchFamily="34" charset="0"/>
            </a:endParaRPr>
          </a:p>
        </p:txBody>
      </p:sp>
      <p:sp>
        <p:nvSpPr>
          <p:cNvPr id="5" name="Rectangle 1029"/>
          <p:cNvSpPr>
            <a:spLocks noChangeArrowheads="1"/>
          </p:cNvSpPr>
          <p:nvPr/>
        </p:nvSpPr>
        <p:spPr bwMode="auto">
          <a:xfrm>
            <a:off x="0" y="0"/>
            <a:ext cx="9144000" cy="476250"/>
          </a:xfrm>
          <a:prstGeom prst="rect">
            <a:avLst/>
          </a:prstGeom>
          <a:solidFill>
            <a:schemeClr val="tx1">
              <a:lumMod val="90000"/>
            </a:schemeClr>
          </a:solidFill>
          <a:ln>
            <a:solidFill>
              <a:schemeClr val="bg1"/>
            </a:solid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s-PE" sz="2000" b="1" dirty="0">
                <a:solidFill>
                  <a:schemeClr val="bg1"/>
                </a:solidFill>
              </a:rPr>
              <a:t>ACUERDO PLENARIO ROBO AGRAVADO - ASESINATO 2009</a:t>
            </a:r>
            <a:endParaRPr lang="es-ES" sz="2800" b="1" u="sng" dirty="0">
              <a:solidFill>
                <a:schemeClr val="accent1">
                  <a:lumMod val="75000"/>
                </a:schemeClr>
              </a:solidFill>
              <a:latin typeface="Franklin Gothic Medium" pitchFamily="34" charset="0"/>
              <a:cs typeface="Arial" charset="0"/>
            </a:endParaRPr>
          </a:p>
        </p:txBody>
      </p:sp>
      <p:sp>
        <p:nvSpPr>
          <p:cNvPr id="7" name="6 CuadroTexto"/>
          <p:cNvSpPr txBox="1"/>
          <p:nvPr/>
        </p:nvSpPr>
        <p:spPr>
          <a:xfrm>
            <a:off x="250825" y="1285875"/>
            <a:ext cx="5761038" cy="4340225"/>
          </a:xfrm>
          <a:prstGeom prst="rect">
            <a:avLst/>
          </a:prstGeom>
          <a:solidFill>
            <a:srgbClr val="FFBA75"/>
          </a:solidFill>
          <a:ln w="22225">
            <a:solidFill>
              <a:schemeClr val="bg1"/>
            </a:solidFill>
          </a:ln>
        </p:spPr>
        <p:style>
          <a:lnRef idx="1">
            <a:schemeClr val="accent1"/>
          </a:lnRef>
          <a:fillRef idx="2">
            <a:schemeClr val="accent1"/>
          </a:fillRef>
          <a:effectRef idx="1">
            <a:schemeClr val="accent1"/>
          </a:effectRef>
          <a:fontRef idx="minor">
            <a:schemeClr val="dk1"/>
          </a:fontRef>
        </p:style>
        <p:txBody>
          <a:bodyPr>
            <a:spAutoFit/>
          </a:bodyPr>
          <a:lstStyle/>
          <a:p>
            <a:pPr algn="just">
              <a:defRPr/>
            </a:pPr>
            <a:r>
              <a:rPr lang="es-PE" sz="2300" b="1" dirty="0">
                <a:solidFill>
                  <a:srgbClr val="C00000"/>
                </a:solidFill>
              </a:rPr>
              <a:t>Artículo 189° </a:t>
            </a:r>
            <a:r>
              <a:rPr lang="es-PE" sz="2300" b="1" dirty="0">
                <a:solidFill>
                  <a:schemeClr val="bg1"/>
                </a:solidFill>
              </a:rPr>
              <a:t>(último párrafo)  CP: “La pena será […], cuando […] como consecuencia del hecho, se produce la muerte de la víctima…”. Estas normas han originado divergentes interpretaciones judiciales que se han concretado en resoluciones que califican indistintamente los hechos como homicidio calificado o robo con muerte subsecuente, pero que no llegan a fijar de forma clara cuando se incurre en uno u otro caso. </a:t>
            </a:r>
          </a:p>
          <a:p>
            <a:pPr algn="just">
              <a:defRPr/>
            </a:pPr>
            <a:endParaRPr lang="es-PE" sz="2300" dirty="0">
              <a:solidFill>
                <a:schemeClr val="tx1">
                  <a:lumMod val="75000"/>
                </a:schemeClr>
              </a:solidFill>
            </a:endParaRPr>
          </a:p>
        </p:txBody>
      </p:sp>
      <p:pic>
        <p:nvPicPr>
          <p:cNvPr id="61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l="9114" t="32422" r="51575" b="14648"/>
          <a:stretch>
            <a:fillRect/>
          </a:stretch>
        </p:blipFill>
        <p:spPr bwMode="auto">
          <a:xfrm>
            <a:off x="6015038" y="1268413"/>
            <a:ext cx="2919412" cy="2511425"/>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5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l="7729" t="30550" r="50000" b="17957"/>
          <a:stretch>
            <a:fillRect/>
          </a:stretch>
        </p:blipFill>
        <p:spPr bwMode="auto">
          <a:xfrm>
            <a:off x="6043613" y="3889375"/>
            <a:ext cx="2905125" cy="1884363"/>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D:\Users\fn\Desktop\Aniv.MP-12.05.14\322835162_baa5596007.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028"/>
          <p:cNvSpPr>
            <a:spLocks noChangeArrowheads="1"/>
          </p:cNvSpPr>
          <p:nvPr/>
        </p:nvSpPr>
        <p:spPr bwMode="auto">
          <a:xfrm>
            <a:off x="500063" y="1285875"/>
            <a:ext cx="8072437" cy="3944938"/>
          </a:xfrm>
          <a:prstGeom prst="rect">
            <a:avLst/>
          </a:prstGeom>
          <a:noFill/>
          <a:ln w="9525">
            <a:noFill/>
            <a:miter lim="800000"/>
            <a:headEnd/>
            <a:tailEnd/>
          </a:ln>
        </p:spPr>
        <p:txBody>
          <a:bodyPr/>
          <a:lstStyle/>
          <a:p>
            <a:pPr algn="just" eaLnBrk="0" hangingPunct="0">
              <a:defRPr/>
            </a:pPr>
            <a:endParaRPr lang="es-ES" sz="1800" dirty="0">
              <a:solidFill>
                <a:schemeClr val="tx1">
                  <a:lumMod val="75000"/>
                </a:schemeClr>
              </a:solidFill>
              <a:latin typeface="Franklin Gothic Medium" pitchFamily="34" charset="0"/>
            </a:endParaRPr>
          </a:p>
        </p:txBody>
      </p:sp>
      <p:sp>
        <p:nvSpPr>
          <p:cNvPr id="5" name="Rectangle 1029"/>
          <p:cNvSpPr>
            <a:spLocks noChangeArrowheads="1"/>
          </p:cNvSpPr>
          <p:nvPr/>
        </p:nvSpPr>
        <p:spPr bwMode="auto">
          <a:xfrm>
            <a:off x="0" y="0"/>
            <a:ext cx="9144000" cy="476250"/>
          </a:xfrm>
          <a:prstGeom prst="rect">
            <a:avLst/>
          </a:prstGeom>
          <a:solidFill>
            <a:schemeClr val="tx1">
              <a:lumMod val="90000"/>
            </a:schemeClr>
          </a:solidFill>
          <a:ln>
            <a:solidFill>
              <a:schemeClr val="bg1"/>
            </a:solid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s-PE" sz="2000" b="1" dirty="0">
                <a:solidFill>
                  <a:schemeClr val="bg1"/>
                </a:solidFill>
              </a:rPr>
              <a:t>ACUERDO PLENARIO ROBO AGRAVADO - ASESIANTO 2009</a:t>
            </a:r>
            <a:endParaRPr lang="es-ES" sz="2800" b="1" u="sng" dirty="0">
              <a:solidFill>
                <a:schemeClr val="accent1">
                  <a:lumMod val="75000"/>
                </a:schemeClr>
              </a:solidFill>
              <a:latin typeface="Franklin Gothic Medium" pitchFamily="34" charset="0"/>
              <a:cs typeface="Arial" charset="0"/>
            </a:endParaRPr>
          </a:p>
        </p:txBody>
      </p:sp>
      <p:sp>
        <p:nvSpPr>
          <p:cNvPr id="7" name="6 CuadroTexto"/>
          <p:cNvSpPr txBox="1"/>
          <p:nvPr/>
        </p:nvSpPr>
        <p:spPr>
          <a:xfrm>
            <a:off x="250825" y="1285875"/>
            <a:ext cx="8642350" cy="3986213"/>
          </a:xfrm>
          <a:prstGeom prst="rect">
            <a:avLst/>
          </a:prstGeom>
          <a:solidFill>
            <a:srgbClr val="FFBA75"/>
          </a:solidFill>
          <a:ln w="22225">
            <a:solidFill>
              <a:schemeClr val="bg1"/>
            </a:solidFill>
          </a:ln>
        </p:spPr>
        <p:style>
          <a:lnRef idx="1">
            <a:schemeClr val="accent1"/>
          </a:lnRef>
          <a:fillRef idx="2">
            <a:schemeClr val="accent1"/>
          </a:fillRef>
          <a:effectRef idx="1">
            <a:schemeClr val="accent1"/>
          </a:effectRef>
          <a:fontRef idx="minor">
            <a:schemeClr val="dk1"/>
          </a:fontRef>
        </p:style>
        <p:txBody>
          <a:bodyPr>
            <a:spAutoFit/>
          </a:bodyPr>
          <a:lstStyle/>
          <a:p>
            <a:pPr algn="just">
              <a:defRPr/>
            </a:pPr>
            <a:r>
              <a:rPr lang="es-PE" sz="2300" b="1" dirty="0">
                <a:solidFill>
                  <a:schemeClr val="bg1"/>
                </a:solidFill>
              </a:rPr>
              <a:t>7°. El </a:t>
            </a:r>
            <a:r>
              <a:rPr lang="es-PE" sz="2300" b="1" dirty="0">
                <a:solidFill>
                  <a:srgbClr val="C00000"/>
                </a:solidFill>
              </a:rPr>
              <a:t>artículo 189° </a:t>
            </a:r>
            <a:r>
              <a:rPr lang="es-PE" sz="2300" b="1" dirty="0">
                <a:solidFill>
                  <a:schemeClr val="bg1"/>
                </a:solidFill>
              </a:rPr>
              <a:t>in fine CP prevé una circunstancia agravante de tercer grado para la figura delictiva del robo. Ésta se configura cuando el agente como consecuencia de los actos propios del uso de la violencia para facilitar el apoderamiento o para vencer la resistencia de quien se opone al apoderamiento, le ocasiona o le produce la muerte. Es obvio, en este caso, que el agente buscaba el desapoderamiento patrimonial de la víctima, pero como consecuencia del ejercicio de violencia contra ella –de los actos propios de violencia o vis in corpore- le causa la muerte, resultado que no quiso causar dolosamente pero que pudo prever y evitar. </a:t>
            </a:r>
          </a:p>
          <a:p>
            <a:pPr algn="just">
              <a:defRPr/>
            </a:pPr>
            <a:endParaRPr lang="es-PE" sz="2300" dirty="0">
              <a:solidFill>
                <a:schemeClr val="tx1">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D:\Users\fn\Desktop\Aniv.MP-12.05.14\322835162_baa5596007.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028"/>
          <p:cNvSpPr>
            <a:spLocks noChangeArrowheads="1"/>
          </p:cNvSpPr>
          <p:nvPr/>
        </p:nvSpPr>
        <p:spPr bwMode="auto">
          <a:xfrm>
            <a:off x="500063" y="1285875"/>
            <a:ext cx="8072437" cy="3944938"/>
          </a:xfrm>
          <a:prstGeom prst="rect">
            <a:avLst/>
          </a:prstGeom>
          <a:noFill/>
          <a:ln w="9525">
            <a:noFill/>
            <a:miter lim="800000"/>
            <a:headEnd/>
            <a:tailEnd/>
          </a:ln>
        </p:spPr>
        <p:txBody>
          <a:bodyPr/>
          <a:lstStyle/>
          <a:p>
            <a:pPr algn="just" eaLnBrk="0" hangingPunct="0">
              <a:defRPr/>
            </a:pPr>
            <a:endParaRPr lang="es-ES" sz="1800" dirty="0">
              <a:solidFill>
                <a:schemeClr val="tx1">
                  <a:lumMod val="75000"/>
                </a:schemeClr>
              </a:solidFill>
              <a:latin typeface="Franklin Gothic Medium" pitchFamily="34" charset="0"/>
            </a:endParaRPr>
          </a:p>
        </p:txBody>
      </p:sp>
      <p:sp>
        <p:nvSpPr>
          <p:cNvPr id="5" name="Rectangle 1029"/>
          <p:cNvSpPr>
            <a:spLocks noChangeArrowheads="1"/>
          </p:cNvSpPr>
          <p:nvPr/>
        </p:nvSpPr>
        <p:spPr bwMode="auto">
          <a:xfrm>
            <a:off x="0" y="0"/>
            <a:ext cx="9144000" cy="476250"/>
          </a:xfrm>
          <a:prstGeom prst="rect">
            <a:avLst/>
          </a:prstGeom>
          <a:solidFill>
            <a:schemeClr val="tx1">
              <a:lumMod val="90000"/>
            </a:schemeClr>
          </a:solidFill>
          <a:ln>
            <a:solidFill>
              <a:schemeClr val="bg1"/>
            </a:solid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s-PE" sz="2000" b="1" dirty="0">
                <a:solidFill>
                  <a:schemeClr val="bg1"/>
                </a:solidFill>
              </a:rPr>
              <a:t>ACUERDO PLENARIO ROBO AGRAVADO - ASESIANTO 2009</a:t>
            </a:r>
            <a:endParaRPr lang="es-ES" sz="2800" b="1" u="sng" dirty="0">
              <a:solidFill>
                <a:schemeClr val="accent1">
                  <a:lumMod val="75000"/>
                </a:schemeClr>
              </a:solidFill>
              <a:latin typeface="Franklin Gothic Medium" pitchFamily="34" charset="0"/>
              <a:cs typeface="Arial" charset="0"/>
            </a:endParaRPr>
          </a:p>
        </p:txBody>
      </p:sp>
      <p:sp>
        <p:nvSpPr>
          <p:cNvPr id="7" name="6 CuadroTexto"/>
          <p:cNvSpPr txBox="1"/>
          <p:nvPr/>
        </p:nvSpPr>
        <p:spPr>
          <a:xfrm>
            <a:off x="250825" y="1285875"/>
            <a:ext cx="8642350" cy="3278188"/>
          </a:xfrm>
          <a:prstGeom prst="rect">
            <a:avLst/>
          </a:prstGeom>
          <a:solidFill>
            <a:srgbClr val="FFBA75"/>
          </a:solidFill>
          <a:ln w="22225">
            <a:solidFill>
              <a:schemeClr val="bg1"/>
            </a:solidFill>
          </a:ln>
        </p:spPr>
        <p:style>
          <a:lnRef idx="1">
            <a:schemeClr val="accent1"/>
          </a:lnRef>
          <a:fillRef idx="2">
            <a:schemeClr val="accent1"/>
          </a:fillRef>
          <a:effectRef idx="1">
            <a:schemeClr val="accent1"/>
          </a:effectRef>
          <a:fontRef idx="minor">
            <a:schemeClr val="dk1"/>
          </a:fontRef>
        </p:style>
        <p:txBody>
          <a:bodyPr>
            <a:spAutoFit/>
          </a:bodyPr>
          <a:lstStyle/>
          <a:p>
            <a:pPr algn="just">
              <a:defRPr/>
            </a:pPr>
            <a:r>
              <a:rPr lang="es-PE" sz="2300" b="1" dirty="0">
                <a:solidFill>
                  <a:schemeClr val="bg1"/>
                </a:solidFill>
              </a:rPr>
              <a:t>Se trata, pues, de un típico supuesto de homicidio preterintencional donde el resultado sólo se le puede atribuir al agente a título de culpa –la responsabilidad objetiva por el simple resultado es inadmisible, está prohibida por el artículo VII del Título Preliminar del Código Penal-. El citado dispositivo regula, entonces, un caso de tipificación simultánea, dolosa y culposa, pero de una misma conducta expresamente descrita. Como se advierte en la doctrina especializada la </a:t>
            </a:r>
            <a:r>
              <a:rPr lang="es-PE" sz="2300" b="1" dirty="0" err="1">
                <a:solidFill>
                  <a:schemeClr val="bg1"/>
                </a:solidFill>
              </a:rPr>
              <a:t>preterintención</a:t>
            </a:r>
            <a:r>
              <a:rPr lang="es-PE" sz="2300" b="1" dirty="0">
                <a:solidFill>
                  <a:schemeClr val="bg1"/>
                </a:solidFill>
              </a:rPr>
              <a:t> es una figura compuesta en la que el resultado sobrepasa el dolo del sujeto.</a:t>
            </a:r>
            <a:endParaRPr lang="es-PE" sz="2300" dirty="0">
              <a:solidFill>
                <a:schemeClr val="tx1">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D:\Users\fn\Desktop\Aniv.MP-12.05.14\322835162_baa5596007.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028"/>
          <p:cNvSpPr>
            <a:spLocks noChangeArrowheads="1"/>
          </p:cNvSpPr>
          <p:nvPr/>
        </p:nvSpPr>
        <p:spPr bwMode="auto">
          <a:xfrm>
            <a:off x="500063" y="1285875"/>
            <a:ext cx="8072437" cy="3944938"/>
          </a:xfrm>
          <a:prstGeom prst="rect">
            <a:avLst/>
          </a:prstGeom>
          <a:noFill/>
          <a:ln w="9525">
            <a:noFill/>
            <a:miter lim="800000"/>
            <a:headEnd/>
            <a:tailEnd/>
          </a:ln>
        </p:spPr>
        <p:txBody>
          <a:bodyPr/>
          <a:lstStyle/>
          <a:p>
            <a:pPr algn="just" eaLnBrk="0" hangingPunct="0">
              <a:defRPr/>
            </a:pPr>
            <a:endParaRPr lang="es-ES" sz="1800" dirty="0">
              <a:solidFill>
                <a:schemeClr val="tx1">
                  <a:lumMod val="75000"/>
                </a:schemeClr>
              </a:solidFill>
              <a:latin typeface="Franklin Gothic Medium" pitchFamily="34" charset="0"/>
            </a:endParaRPr>
          </a:p>
        </p:txBody>
      </p:sp>
      <p:sp>
        <p:nvSpPr>
          <p:cNvPr id="5" name="Rectangle 1029"/>
          <p:cNvSpPr>
            <a:spLocks noChangeArrowheads="1"/>
          </p:cNvSpPr>
          <p:nvPr/>
        </p:nvSpPr>
        <p:spPr bwMode="auto">
          <a:xfrm>
            <a:off x="0" y="0"/>
            <a:ext cx="9144000" cy="476250"/>
          </a:xfrm>
          <a:prstGeom prst="rect">
            <a:avLst/>
          </a:prstGeom>
          <a:solidFill>
            <a:schemeClr val="tx1">
              <a:lumMod val="90000"/>
            </a:schemeClr>
          </a:solidFill>
          <a:ln>
            <a:solidFill>
              <a:schemeClr val="bg1"/>
            </a:solid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s-PE" sz="2000" b="1" dirty="0">
                <a:solidFill>
                  <a:schemeClr val="bg1"/>
                </a:solidFill>
              </a:rPr>
              <a:t>ACUERDO PLENARIO ROBO AGRAVADO - ASESINATO 2009</a:t>
            </a:r>
            <a:endParaRPr lang="es-ES" sz="2800" b="1" u="sng" dirty="0">
              <a:solidFill>
                <a:schemeClr val="accent1">
                  <a:lumMod val="75000"/>
                </a:schemeClr>
              </a:solidFill>
              <a:latin typeface="Franklin Gothic Medium" pitchFamily="34" charset="0"/>
              <a:cs typeface="Arial" charset="0"/>
            </a:endParaRPr>
          </a:p>
        </p:txBody>
      </p:sp>
      <p:sp>
        <p:nvSpPr>
          <p:cNvPr id="7" name="6 CuadroTexto"/>
          <p:cNvSpPr txBox="1"/>
          <p:nvPr/>
        </p:nvSpPr>
        <p:spPr>
          <a:xfrm>
            <a:off x="250825" y="692150"/>
            <a:ext cx="8642350" cy="3986213"/>
          </a:xfrm>
          <a:prstGeom prst="rect">
            <a:avLst/>
          </a:prstGeom>
          <a:solidFill>
            <a:srgbClr val="FFBA75"/>
          </a:solidFill>
          <a:ln w="22225">
            <a:solidFill>
              <a:schemeClr val="bg1"/>
            </a:solidFill>
          </a:ln>
        </p:spPr>
        <p:style>
          <a:lnRef idx="1">
            <a:schemeClr val="accent1"/>
          </a:lnRef>
          <a:fillRef idx="2">
            <a:schemeClr val="accent1"/>
          </a:fillRef>
          <a:effectRef idx="1">
            <a:schemeClr val="accent1"/>
          </a:effectRef>
          <a:fontRef idx="minor">
            <a:schemeClr val="dk1"/>
          </a:fontRef>
        </p:style>
        <p:txBody>
          <a:bodyPr>
            <a:spAutoFit/>
          </a:bodyPr>
          <a:lstStyle/>
          <a:p>
            <a:pPr algn="just">
              <a:defRPr/>
            </a:pPr>
            <a:r>
              <a:rPr lang="es-PE" sz="2300" b="1" dirty="0">
                <a:solidFill>
                  <a:schemeClr val="bg1"/>
                </a:solidFill>
              </a:rPr>
              <a:t>Así, el agente roba valiéndose del ejercicio de violencia física contra la víctima, esto es, infiere lesiones a una persona, quien fallece a consecuencia de la agresión, siempre que el agente hubiere podido prever este resultado (la muerte, en este caso, no fue fortuita) –es una situación de preterintencionalidad heterogénea- [FELIPE VILLAVICENCIO TERREROS: Derecho Penal Parte General, Editorial </a:t>
            </a:r>
            <a:r>
              <a:rPr lang="es-PE" sz="2300" b="1" dirty="0" err="1">
                <a:solidFill>
                  <a:schemeClr val="bg1"/>
                </a:solidFill>
              </a:rPr>
              <a:t>Grijley</a:t>
            </a:r>
            <a:r>
              <a:rPr lang="es-PE" sz="2300" b="1" dirty="0">
                <a:solidFill>
                  <a:schemeClr val="bg1"/>
                </a:solidFill>
              </a:rPr>
              <a:t>, Lima, 2006, páginas 409/410]. Como se puede inferir del ejemplo planteado, la conducta típica se articula sobre la base de dos elementos: el apoderamiento del bien mueble y la utilización de violencia en la persona, la cual  en el presente caso produce la muerte de esta última. </a:t>
            </a:r>
            <a:endParaRPr lang="es-PE" sz="2300" dirty="0">
              <a:solidFill>
                <a:schemeClr val="tx1">
                  <a:lumMod val="75000"/>
                </a:schemeClr>
              </a:solidFill>
            </a:endParaRPr>
          </a:p>
        </p:txBody>
      </p:sp>
      <p:pic>
        <p:nvPicPr>
          <p:cNvPr id="922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l="3844" t="31531" r="45316" b="17578"/>
          <a:stretch>
            <a:fillRect/>
          </a:stretch>
        </p:blipFill>
        <p:spPr bwMode="auto">
          <a:xfrm>
            <a:off x="225425" y="4797425"/>
            <a:ext cx="8667750" cy="186055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D:\Users\fn\Desktop\Aniv.MP-12.05.14\322835162_baa5596007.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028"/>
          <p:cNvSpPr>
            <a:spLocks noChangeArrowheads="1"/>
          </p:cNvSpPr>
          <p:nvPr/>
        </p:nvSpPr>
        <p:spPr bwMode="auto">
          <a:xfrm>
            <a:off x="500063" y="1285875"/>
            <a:ext cx="8072437" cy="3944938"/>
          </a:xfrm>
          <a:prstGeom prst="rect">
            <a:avLst/>
          </a:prstGeom>
          <a:noFill/>
          <a:ln w="9525">
            <a:noFill/>
            <a:miter lim="800000"/>
            <a:headEnd/>
            <a:tailEnd/>
          </a:ln>
        </p:spPr>
        <p:txBody>
          <a:bodyPr/>
          <a:lstStyle/>
          <a:p>
            <a:pPr algn="just" eaLnBrk="0" hangingPunct="0">
              <a:defRPr/>
            </a:pPr>
            <a:endParaRPr lang="es-ES" sz="1800" dirty="0">
              <a:solidFill>
                <a:schemeClr val="tx1">
                  <a:lumMod val="75000"/>
                </a:schemeClr>
              </a:solidFill>
              <a:latin typeface="Franklin Gothic Medium" pitchFamily="34" charset="0"/>
            </a:endParaRPr>
          </a:p>
        </p:txBody>
      </p:sp>
      <p:sp>
        <p:nvSpPr>
          <p:cNvPr id="5" name="Rectangle 1029"/>
          <p:cNvSpPr>
            <a:spLocks noChangeArrowheads="1"/>
          </p:cNvSpPr>
          <p:nvPr/>
        </p:nvSpPr>
        <p:spPr bwMode="auto">
          <a:xfrm>
            <a:off x="0" y="0"/>
            <a:ext cx="9144000" cy="476250"/>
          </a:xfrm>
          <a:prstGeom prst="rect">
            <a:avLst/>
          </a:prstGeom>
          <a:solidFill>
            <a:schemeClr val="tx1">
              <a:lumMod val="90000"/>
            </a:schemeClr>
          </a:solidFill>
          <a:ln>
            <a:solidFill>
              <a:schemeClr val="bg1"/>
            </a:solid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s-PE" sz="2000" b="1" dirty="0">
                <a:solidFill>
                  <a:schemeClr val="bg1"/>
                </a:solidFill>
              </a:rPr>
              <a:t>ACUERDO PLENARIO ROBO AGRAVADO - ASESINATO 2009</a:t>
            </a:r>
            <a:endParaRPr lang="es-ES" sz="2800" b="1" u="sng" dirty="0">
              <a:solidFill>
                <a:schemeClr val="accent1">
                  <a:lumMod val="75000"/>
                </a:schemeClr>
              </a:solidFill>
              <a:latin typeface="Franklin Gothic Medium" pitchFamily="34" charset="0"/>
              <a:cs typeface="Arial" charset="0"/>
            </a:endParaRPr>
          </a:p>
        </p:txBody>
      </p:sp>
      <p:sp>
        <p:nvSpPr>
          <p:cNvPr id="7" name="6 CuadroTexto"/>
          <p:cNvSpPr txBox="1"/>
          <p:nvPr/>
        </p:nvSpPr>
        <p:spPr>
          <a:xfrm>
            <a:off x="3851275" y="1082675"/>
            <a:ext cx="5073650" cy="4692650"/>
          </a:xfrm>
          <a:prstGeom prst="rect">
            <a:avLst/>
          </a:prstGeom>
          <a:solidFill>
            <a:srgbClr val="FFBA75"/>
          </a:solidFill>
          <a:ln w="22225">
            <a:solidFill>
              <a:schemeClr val="bg1"/>
            </a:solidFill>
          </a:ln>
        </p:spPr>
        <p:style>
          <a:lnRef idx="1">
            <a:schemeClr val="accent1"/>
          </a:lnRef>
          <a:fillRef idx="2">
            <a:schemeClr val="accent1"/>
          </a:fillRef>
          <a:effectRef idx="1">
            <a:schemeClr val="accent1"/>
          </a:effectRef>
          <a:fontRef idx="minor">
            <a:schemeClr val="dk1"/>
          </a:fontRef>
        </p:style>
        <p:txBody>
          <a:bodyPr>
            <a:spAutoFit/>
          </a:bodyPr>
          <a:lstStyle/>
          <a:p>
            <a:pPr algn="just">
              <a:defRPr/>
            </a:pPr>
            <a:r>
              <a:rPr lang="es-PE" sz="2300" b="1" dirty="0">
                <a:solidFill>
                  <a:schemeClr val="bg1"/>
                </a:solidFill>
              </a:rPr>
              <a:t>8°. Distinto es el caso del asesinato para facilitar u ocultar otro delito. Aquí el autor mata con el fin de conseguir un propósito ulterior. En el primer supuesto –para facilitar otro delito-, el asesinato implica una relación de medio-fin, en que el homicidio es el delito-medio cometido por el agente con el propósito de hacer posible la ejecución del delito-fin, siempre doloso; situación muy frecuente, por lo demás, en los delitos contra el patrimonio.</a:t>
            </a:r>
            <a:endParaRPr lang="es-PE" sz="2300" dirty="0">
              <a:solidFill>
                <a:schemeClr val="tx1">
                  <a:lumMod val="75000"/>
                </a:schemeClr>
              </a:solidFill>
            </a:endParaRPr>
          </a:p>
        </p:txBody>
      </p:sp>
      <p:pic>
        <p:nvPicPr>
          <p:cNvPr id="1024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l="5244" t="31343" r="48830" b="15820"/>
          <a:stretch>
            <a:fillRect/>
          </a:stretch>
        </p:blipFill>
        <p:spPr bwMode="auto">
          <a:xfrm>
            <a:off x="412750" y="981075"/>
            <a:ext cx="3295650" cy="259238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4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l="6712" t="31125" r="50000" b="18359"/>
          <a:stretch>
            <a:fillRect/>
          </a:stretch>
        </p:blipFill>
        <p:spPr bwMode="auto">
          <a:xfrm>
            <a:off x="412750" y="3568700"/>
            <a:ext cx="3295650" cy="234473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D:\Users\fn\Desktop\Aniv.MP-12.05.14\322835162_baa5596007.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028"/>
          <p:cNvSpPr>
            <a:spLocks noChangeArrowheads="1"/>
          </p:cNvSpPr>
          <p:nvPr/>
        </p:nvSpPr>
        <p:spPr bwMode="auto">
          <a:xfrm>
            <a:off x="500063" y="1285875"/>
            <a:ext cx="8072437" cy="3944938"/>
          </a:xfrm>
          <a:prstGeom prst="rect">
            <a:avLst/>
          </a:prstGeom>
          <a:noFill/>
          <a:ln w="9525">
            <a:noFill/>
            <a:miter lim="800000"/>
            <a:headEnd/>
            <a:tailEnd/>
          </a:ln>
        </p:spPr>
        <p:txBody>
          <a:bodyPr/>
          <a:lstStyle/>
          <a:p>
            <a:pPr algn="just" eaLnBrk="0" hangingPunct="0">
              <a:defRPr/>
            </a:pPr>
            <a:endParaRPr lang="es-ES" sz="1800" dirty="0">
              <a:solidFill>
                <a:schemeClr val="tx1">
                  <a:lumMod val="75000"/>
                </a:schemeClr>
              </a:solidFill>
              <a:latin typeface="Franklin Gothic Medium" pitchFamily="34" charset="0"/>
            </a:endParaRPr>
          </a:p>
        </p:txBody>
      </p:sp>
      <p:sp>
        <p:nvSpPr>
          <p:cNvPr id="5" name="Rectangle 1029"/>
          <p:cNvSpPr>
            <a:spLocks noChangeArrowheads="1"/>
          </p:cNvSpPr>
          <p:nvPr/>
        </p:nvSpPr>
        <p:spPr bwMode="auto">
          <a:xfrm>
            <a:off x="0" y="0"/>
            <a:ext cx="9144000" cy="476250"/>
          </a:xfrm>
          <a:prstGeom prst="rect">
            <a:avLst/>
          </a:prstGeom>
          <a:solidFill>
            <a:schemeClr val="tx1">
              <a:lumMod val="90000"/>
            </a:schemeClr>
          </a:solidFill>
          <a:ln>
            <a:solidFill>
              <a:schemeClr val="bg1"/>
            </a:solidFill>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s-PE" sz="2000" b="1" dirty="0">
                <a:solidFill>
                  <a:schemeClr val="bg1"/>
                </a:solidFill>
              </a:rPr>
              <a:t>ACUERDO PLENARIO ROBO AGRAVADO - ASESINATO 2009</a:t>
            </a:r>
            <a:endParaRPr lang="es-ES" sz="2800" b="1" u="sng" dirty="0">
              <a:solidFill>
                <a:schemeClr val="accent1">
                  <a:lumMod val="75000"/>
                </a:schemeClr>
              </a:solidFill>
              <a:latin typeface="Franklin Gothic Medium" pitchFamily="34" charset="0"/>
              <a:cs typeface="Arial" charset="0"/>
            </a:endParaRPr>
          </a:p>
        </p:txBody>
      </p:sp>
      <p:sp>
        <p:nvSpPr>
          <p:cNvPr id="7" name="6 CuadroTexto"/>
          <p:cNvSpPr txBox="1"/>
          <p:nvPr/>
        </p:nvSpPr>
        <p:spPr>
          <a:xfrm>
            <a:off x="250825" y="1285875"/>
            <a:ext cx="8642350" cy="3632200"/>
          </a:xfrm>
          <a:prstGeom prst="rect">
            <a:avLst/>
          </a:prstGeom>
          <a:solidFill>
            <a:srgbClr val="FFBA75"/>
          </a:solidFill>
          <a:ln w="22225">
            <a:solidFill>
              <a:schemeClr val="bg1"/>
            </a:solidFill>
          </a:ln>
        </p:spPr>
        <p:style>
          <a:lnRef idx="1">
            <a:schemeClr val="accent1"/>
          </a:lnRef>
          <a:fillRef idx="2">
            <a:schemeClr val="accent1"/>
          </a:fillRef>
          <a:effectRef idx="1">
            <a:schemeClr val="accent1"/>
          </a:effectRef>
          <a:fontRef idx="minor">
            <a:schemeClr val="dk1"/>
          </a:fontRef>
        </p:style>
        <p:txBody>
          <a:bodyPr>
            <a:spAutoFit/>
          </a:bodyPr>
          <a:lstStyle/>
          <a:p>
            <a:pPr algn="just">
              <a:defRPr/>
            </a:pPr>
            <a:r>
              <a:rPr lang="es-PE" sz="2300" b="1" dirty="0">
                <a:solidFill>
                  <a:schemeClr val="bg1"/>
                </a:solidFill>
              </a:rPr>
              <a:t>Ahora bien, en el segundo supuesto –para ocultar otro delito-, el delito  previamente cometido o el que está ejecutándose -el delito a ocultar puede ser doloso o culposo- es la causa del comportamiento homicida del agente. Ello ocurre, por ejemplo, cuando el agente es sorprendido en el acto del robo y para evitar su captura, dispara contra su perseguidor o contra quien trata de impedir su fuga, que conduciría al descubrimiento o esclarecimiento de su delito [JOSÉ HURTADO POZO: Manual de Derecho Penal Parte Especial I Homicidio, 2da. Edición, Ediciones </a:t>
            </a:r>
            <a:r>
              <a:rPr lang="es-PE" sz="2300" b="1" dirty="0" err="1">
                <a:solidFill>
                  <a:schemeClr val="bg1"/>
                </a:solidFill>
              </a:rPr>
              <a:t>Juris</a:t>
            </a:r>
            <a:r>
              <a:rPr lang="es-PE" sz="2300" b="1" dirty="0">
                <a:solidFill>
                  <a:schemeClr val="bg1"/>
                </a:solidFill>
              </a:rPr>
              <a:t>, Lima, 1995, páginas 59/69].</a:t>
            </a:r>
            <a:endParaRPr lang="es-PE" sz="2300" dirty="0">
              <a:solidFill>
                <a:schemeClr val="tx1">
                  <a:lumMod val="7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ola de fuego">
  <a:themeElements>
    <a:clrScheme name="Bola de fuego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Bola de fueg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PE"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PE"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ola de fuego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Bola de fuego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Bola de fuego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C:\Archivos de programa\Microsoft Office\Templates\Diseños de presentaciones\Bola de fuego.pot</Template>
  <TotalTime>1623</TotalTime>
  <Words>1389</Words>
  <Application>Microsoft Office PowerPoint</Application>
  <PresentationFormat>Presentación en pantalla (4:3)</PresentationFormat>
  <Paragraphs>31</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Bola de fuego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vector>
  </TitlesOfParts>
  <Company>Ruben Gomez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Ruben Gomez</dc:creator>
  <cp:lastModifiedBy>Alonso</cp:lastModifiedBy>
  <cp:revision>195</cp:revision>
  <dcterms:created xsi:type="dcterms:W3CDTF">2007-10-18T01:15:42Z</dcterms:created>
  <dcterms:modified xsi:type="dcterms:W3CDTF">2020-05-16T19:41:54Z</dcterms:modified>
</cp:coreProperties>
</file>